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4"/>
  </p:notesMasterIdLst>
  <p:handoutMasterIdLst>
    <p:handoutMasterId r:id="rId15"/>
  </p:handoutMasterIdLst>
  <p:sldIdLst>
    <p:sldId id="1308" r:id="rId6"/>
    <p:sldId id="1311" r:id="rId7"/>
    <p:sldId id="1310" r:id="rId8"/>
    <p:sldId id="1312" r:id="rId9"/>
    <p:sldId id="1314" r:id="rId10"/>
    <p:sldId id="1313" r:id="rId11"/>
    <p:sldId id="1315" r:id="rId12"/>
    <p:sldId id="1248"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ection>
        <p14:section name="Slides Template" id="{5B0B8DFF-57E5-4D4B-BA72-542DF84B8E2F}">
          <p14:sldIdLst>
            <p14:sldId id="1308"/>
            <p14:sldId id="1311"/>
            <p14:sldId id="1310"/>
            <p14:sldId id="1312"/>
            <p14:sldId id="1314"/>
            <p14:sldId id="1313"/>
            <p14:sldId id="1315"/>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chael Biver" initials="MB" lastIdx="4" clrIdx="4">
    <p:extLst>
      <p:ext uri="{19B8F6BF-5375-455C-9EA6-DF929625EA0E}">
        <p15:presenceInfo xmlns:p15="http://schemas.microsoft.com/office/powerpoint/2012/main" userId="S-1-5-21-124525095-708259637-1543119021-7002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6323" autoAdjust="0"/>
  </p:normalViewPr>
  <p:slideViewPr>
    <p:cSldViewPr>
      <p:cViewPr varScale="1">
        <p:scale>
          <a:sx n="62" d="100"/>
          <a:sy n="62" d="100"/>
        </p:scale>
        <p:origin x="21" y="1785"/>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10/26/2016 2:16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10/26/2016 2:16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10/26/2016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panose="020B0502040204020203" pitchFamily="34" charset="0"/>
                <a:cs typeface="Segoe UI Light" panose="020B0502040204020203" pitchFamily="34" charset="0"/>
              </a:rPr>
              <a:t>The unification of the infrastructure also includes bringing the endpoint protection management capabilities within the client</a:t>
            </a:r>
            <a:r>
              <a:rPr lang="en-US" baseline="0" dirty="0">
                <a:latin typeface="Segoe UI Light" panose="020B0502040204020203" pitchFamily="34" charset="0"/>
                <a:cs typeface="Segoe UI Light" panose="020B0502040204020203" pitchFamily="34" charset="0"/>
              </a:rPr>
              <a:t> management frame. Through the single Configuration Manager administration console, the admin can deploy System Center Endpoint Protection and easily track the health and state of the endpoint clients.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rPr>
              <a:t>System Center Marketing</a:t>
            </a:r>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457048-AFA8-417A-B051-54E3A1C795A7}" type="datetime1">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10/26/2016</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6436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Story</a:t>
            </a:r>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10/26/2016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05415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Segoe UI Light" panose="020B0502040204020203" pitchFamily="34" charset="0"/>
                <a:cs typeface="Segoe UI Light" panose="020B0502040204020203" pitchFamily="34" charset="0"/>
              </a:rPr>
              <a:t>Here we</a:t>
            </a:r>
            <a:r>
              <a:rPr lang="en-US" baseline="0" dirty="0">
                <a:latin typeface="Segoe UI Light" panose="020B0502040204020203" pitchFamily="34" charset="0"/>
                <a:cs typeface="Segoe UI Light" panose="020B0502040204020203" pitchFamily="34" charset="0"/>
              </a:rPr>
              <a:t> are showing the new option that we will be providing hybrid customers t</a:t>
            </a:r>
            <a:r>
              <a:rPr lang="en-US" dirty="0">
                <a:latin typeface="Segoe UI Light" panose="020B0502040204020203" pitchFamily="34" charset="0"/>
                <a:cs typeface="Segoe UI Light" panose="020B0502040204020203" pitchFamily="34" charset="0"/>
              </a:rPr>
              <a:t>hat want to manage their Windows</a:t>
            </a:r>
            <a:r>
              <a:rPr lang="en-US" baseline="0" dirty="0">
                <a:latin typeface="Segoe UI Light" panose="020B0502040204020203" pitchFamily="34" charset="0"/>
                <a:cs typeface="Segoe UI Light" panose="020B0502040204020203" pitchFamily="34" charset="0"/>
              </a:rPr>
              <a:t> 10 devices with on-premises infrastructure. </a:t>
            </a:r>
            <a:r>
              <a:rPr lang="en-US" dirty="0">
                <a:latin typeface="Segoe UI Light" panose="020B0502040204020203" pitchFamily="34" charset="0"/>
                <a:cs typeface="Segoe UI Light" panose="020B0502040204020203" pitchFamily="34" charset="0"/>
              </a:rPr>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latin typeface="Segoe UI Light" panose="020B0502040204020203" pitchFamily="34" charset="0"/>
              <a:cs typeface="Segoe UI Light" panose="020B0502040204020203"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latin typeface="Segoe UI Light" panose="020B0502040204020203" pitchFamily="34" charset="0"/>
                <a:cs typeface="Segoe UI Light" panose="020B0502040204020203" pitchFamily="34" charset="0"/>
              </a:rPr>
              <a:t>In this scenario, Windows 10 PCs and mobile devices will be managed via lightweight, MDM-style management. This is similar to our existing hybrid deployment option (an Intune subscription will be required for MDM/MAM). Hybrid customers will be provided with a choice as to how they want to manage their Windows 10 devices (connected to the cloud or via on-premises infrastructure). In either scenario, the feature updates will be delivered via the Intune cloud. The difference here is that with this new option customer data will not be stored in the cloud.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latin typeface="Segoe UI Light" panose="020B0502040204020203" pitchFamily="34" charset="0"/>
              <a:cs typeface="Segoe UI Light" panose="020B0502040204020203"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latin typeface="Segoe UI Light" panose="020B0502040204020203" pitchFamily="34" charset="0"/>
              <a:cs typeface="Segoe UI Light" panose="020B0502040204020203"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145B52-70C5-4D83-B8F6-9285D171CC10}"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1459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Story</a:t>
            </a:r>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10/26/2016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6749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10/26/2016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29269990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16403303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grpSp>
        <p:nvGrpSpPr>
          <p:cNvPr id="15" name="Group 14"/>
          <p:cNvGrpSpPr>
            <a:grpSpLocks noChangeAspect="1"/>
          </p:cNvGrpSpPr>
          <p:nvPr userDrawn="1"/>
        </p:nvGrpSpPr>
        <p:grpSpPr bwMode="gray">
          <a:xfrm>
            <a:off x="457200" y="6154121"/>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4800" dirty="0"/>
              <a:t>Windows Tech Series</a:t>
            </a:r>
            <a:br>
              <a:rPr lang="en-US" sz="4800" dirty="0"/>
            </a:br>
            <a:r>
              <a:rPr lang="en-US" sz="3600" dirty="0"/>
              <a:t>Advanced Client Management</a:t>
            </a:r>
            <a:endParaRPr lang="en-US" sz="4800" dirty="0"/>
          </a:p>
        </p:txBody>
      </p:sp>
      <p:sp>
        <p:nvSpPr>
          <p:cNvPr id="3" name="Text Placeholder 2"/>
          <p:cNvSpPr>
            <a:spLocks noGrp="1"/>
          </p:cNvSpPr>
          <p:nvPr>
            <p:ph type="body" sz="quarter" idx="14"/>
          </p:nvPr>
        </p:nvSpPr>
        <p:spPr/>
        <p:txBody>
          <a:bodyPr/>
          <a:lstStyle/>
          <a:p>
            <a:pPr>
              <a:lnSpc>
                <a:spcPct val="100000"/>
              </a:lnSpc>
            </a:pPr>
            <a:r>
              <a:rPr lang="en-US" dirty="0"/>
              <a:t>Speaker 1</a:t>
            </a:r>
          </a:p>
          <a:p>
            <a:pPr>
              <a:lnSpc>
                <a:spcPct val="100000"/>
              </a:lnSpc>
            </a:pPr>
            <a:r>
              <a:rPr lang="en-US" sz="1800" dirty="0"/>
              <a:t>Title</a:t>
            </a:r>
          </a:p>
          <a:p>
            <a:pPr>
              <a:lnSpc>
                <a:spcPct val="100000"/>
              </a:lnSpc>
            </a:pPr>
            <a:r>
              <a:rPr lang="en-US" dirty="0"/>
              <a:t>Speaker 2</a:t>
            </a:r>
          </a:p>
          <a:p>
            <a:pPr>
              <a:lnSpc>
                <a:spcPct val="100000"/>
              </a:lnSpc>
            </a:pPr>
            <a:r>
              <a:rPr lang="en-US" sz="1800" dirty="0"/>
              <a:t>Title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1967206564"/>
              </p:ext>
            </p:extLst>
          </p:nvPr>
        </p:nvGraphicFramePr>
        <p:xfrm>
          <a:off x="274639" y="1592262"/>
          <a:ext cx="11734799" cy="4177750"/>
        </p:xfrm>
        <a:graphic>
          <a:graphicData uri="http://schemas.openxmlformats.org/drawingml/2006/table">
            <a:tbl>
              <a:tblPr firstRow="1" bandRow="1">
                <a:tableStyleId>{5C22544A-7EE6-4342-B048-85BDC9FD1C3A}</a:tableStyleId>
              </a:tblPr>
              <a:tblGrid>
                <a:gridCol w="1506026">
                  <a:extLst>
                    <a:ext uri="{9D8B030D-6E8A-4147-A177-3AD203B41FA5}">
                      <a16:colId xmlns:a16="http://schemas.microsoft.com/office/drawing/2014/main" val="1860728608"/>
                    </a:ext>
                  </a:extLst>
                </a:gridCol>
                <a:gridCol w="2533110">
                  <a:extLst>
                    <a:ext uri="{9D8B030D-6E8A-4147-A177-3AD203B41FA5}">
                      <a16:colId xmlns:a16="http://schemas.microsoft.com/office/drawing/2014/main" val="1673371541"/>
                    </a:ext>
                  </a:extLst>
                </a:gridCol>
                <a:gridCol w="2533110">
                  <a:extLst>
                    <a:ext uri="{9D8B030D-6E8A-4147-A177-3AD203B41FA5}">
                      <a16:colId xmlns:a16="http://schemas.microsoft.com/office/drawing/2014/main" val="4078571987"/>
                    </a:ext>
                  </a:extLst>
                </a:gridCol>
                <a:gridCol w="2533110">
                  <a:extLst>
                    <a:ext uri="{9D8B030D-6E8A-4147-A177-3AD203B41FA5}">
                      <a16:colId xmlns:a16="http://schemas.microsoft.com/office/drawing/2014/main" val="330406170"/>
                    </a:ext>
                  </a:extLst>
                </a:gridCol>
                <a:gridCol w="876481">
                  <a:extLst>
                    <a:ext uri="{9D8B030D-6E8A-4147-A177-3AD203B41FA5}">
                      <a16:colId xmlns:a16="http://schemas.microsoft.com/office/drawing/2014/main" val="3209105062"/>
                    </a:ext>
                  </a:extLst>
                </a:gridCol>
                <a:gridCol w="876481">
                  <a:extLst>
                    <a:ext uri="{9D8B030D-6E8A-4147-A177-3AD203B41FA5}">
                      <a16:colId xmlns:a16="http://schemas.microsoft.com/office/drawing/2014/main" val="3037881235"/>
                    </a:ext>
                  </a:extLst>
                </a:gridCol>
                <a:gridCol w="876481">
                  <a:extLst>
                    <a:ext uri="{9D8B030D-6E8A-4147-A177-3AD203B41FA5}">
                      <a16:colId xmlns:a16="http://schemas.microsoft.com/office/drawing/2014/main" val="1690013346"/>
                    </a:ext>
                  </a:extLst>
                </a:gridCol>
              </a:tblGrid>
              <a:tr h="609600">
                <a:tc rowSpan="2">
                  <a:txBody>
                    <a:bodyPr/>
                    <a:lstStyle/>
                    <a:p>
                      <a:pPr algn="ctr"/>
                      <a:r>
                        <a:rPr lang="en-US" sz="1600" dirty="0"/>
                        <a:t>Day</a:t>
                      </a:r>
                      <a:endParaRPr lang="en-US" sz="1600" b="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T w="28575" cap="flat" cmpd="sng" algn="ctr">
                      <a:solidFill>
                        <a:srgbClr val="0078D7"/>
                      </a:solidFill>
                      <a:prstDash val="solid"/>
                      <a:round/>
                      <a:headEnd type="none" w="med" len="med"/>
                      <a:tailEnd type="none" w="med" len="med"/>
                    </a:lnT>
                  </a:tcPr>
                </a:tc>
                <a:tc rowSpan="2">
                  <a:txBody>
                    <a:bodyPr/>
                    <a:lstStyle/>
                    <a:p>
                      <a:pPr algn="ctr"/>
                      <a:r>
                        <a:rPr lang="en-US" sz="1200" dirty="0"/>
                        <a:t>Day 1</a:t>
                      </a:r>
                    </a:p>
                    <a:p>
                      <a:pPr algn="ctr"/>
                      <a:r>
                        <a:rPr lang="en-US" sz="1200" dirty="0"/>
                        <a:t>Deployment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2</a:t>
                      </a:r>
                    </a:p>
                    <a:p>
                      <a:pPr algn="ctr"/>
                      <a:r>
                        <a:rPr lang="en-US" sz="1200" dirty="0"/>
                        <a:t>Management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3</a:t>
                      </a:r>
                    </a:p>
                    <a:p>
                      <a:pPr algn="ctr"/>
                      <a:r>
                        <a:rPr lang="en-US" sz="1200" dirty="0"/>
                        <a:t>Security</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gridSpan="3">
                  <a:txBody>
                    <a:bodyPr/>
                    <a:lstStyle/>
                    <a:p>
                      <a:pPr algn="ctr"/>
                      <a:r>
                        <a:rPr lang="en-US" sz="1200" dirty="0">
                          <a:solidFill>
                            <a:srgbClr val="0078D7"/>
                          </a:solidFill>
                        </a:rPr>
                        <a:t>Day 4</a:t>
                      </a:r>
                    </a:p>
                    <a:p>
                      <a:pPr algn="ctr"/>
                      <a:r>
                        <a:rPr lang="en-US" sz="1200" dirty="0">
                          <a:solidFill>
                            <a:srgbClr val="0078D7"/>
                          </a:solidFill>
                        </a:rPr>
                        <a:t>Windows for CSP</a:t>
                      </a:r>
                      <a:endParaRPr lang="en-US" sz="1200" b="0" dirty="0">
                        <a:solidFill>
                          <a:srgbClr val="0078D7"/>
                        </a:solidFill>
                        <a:latin typeface="Segoe UI Semibold" panose="020B0702040204020203" pitchFamily="34" charset="0"/>
                        <a:cs typeface="Segoe UI Semibold" panose="020B0702040204020203" pitchFamily="34" charset="0"/>
                      </a:endParaRPr>
                    </a:p>
                  </a:txBody>
                  <a:tcPr anchor="ctr">
                    <a:lnR w="28575" cap="flat" cmpd="sng" algn="ctr">
                      <a:solidFill>
                        <a:srgbClr val="0078D7"/>
                      </a:solidFill>
                      <a:prstDash val="solid"/>
                      <a:round/>
                      <a:headEnd type="none" w="med" len="med"/>
                      <a:tailEnd type="none" w="med" len="med"/>
                    </a:lnR>
                    <a:lnT w="28575" cap="flat" cmpd="sng" algn="ctr">
                      <a:solidFill>
                        <a:srgbClr val="0078D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CF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3093489"/>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kern="1200" dirty="0">
                          <a:solidFill>
                            <a:schemeClr val="bg1"/>
                          </a:solidFill>
                        </a:rPr>
                        <a:t>Deployment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Management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Security</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28575" cap="flat" cmpd="sng" algn="ctr">
                      <a:solidFill>
                        <a:srgbClr val="0078D7"/>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779937543"/>
                  </a:ext>
                </a:extLst>
              </a:tr>
              <a:tr h="637430">
                <a:tc rowSpan="5">
                  <a:txBody>
                    <a:bodyPr/>
                    <a:lstStyle/>
                    <a:p>
                      <a:pPr algn="ctr"/>
                      <a:r>
                        <a:rPr lang="en-US" sz="1600" dirty="0"/>
                        <a:t>Synopsis</a:t>
                      </a:r>
                      <a:endParaRPr lang="en-US" sz="160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B w="28575" cap="flat" cmpd="sng" algn="ctr">
                      <a:solidFill>
                        <a:srgbClr val="0078D7"/>
                      </a:solidFill>
                      <a:prstDash val="solid"/>
                      <a:round/>
                      <a:headEnd type="none" w="med" len="med"/>
                      <a:tailEnd type="none" w="med" len="med"/>
                    </a:lnB>
                  </a:tcPr>
                </a:tc>
                <a:tc>
                  <a:txBody>
                    <a:bodyPr/>
                    <a:lstStyle/>
                    <a:p>
                      <a:pPr algn="l"/>
                      <a:r>
                        <a:rPr lang="en-US" sz="1100" kern="1200" dirty="0">
                          <a:solidFill>
                            <a:schemeClr val="dk1"/>
                          </a:solidFill>
                          <a:latin typeface="+mn-lt"/>
                          <a:ea typeface="+mn-ea"/>
                          <a:cs typeface="+mn-cs"/>
                        </a:rPr>
                        <a:t>Module 1 – Introduction</a:t>
                      </a:r>
                    </a:p>
                  </a:txBody>
                  <a:tcPr anchor="ctr"/>
                </a:tc>
                <a:tc>
                  <a:txBody>
                    <a:bodyPr/>
                    <a:lstStyle/>
                    <a:p>
                      <a:pPr algn="l"/>
                      <a:r>
                        <a:rPr lang="en-US" sz="1100" dirty="0"/>
                        <a:t>Module 1 – Base System Setup</a:t>
                      </a:r>
                      <a:endParaRPr lang="en-US" sz="1100" dirty="0">
                        <a:latin typeface="+mn-lt"/>
                        <a:cs typeface="Segoe UI Light" panose="020B0502040204020203" pitchFamily="34" charset="0"/>
                      </a:endParaRPr>
                    </a:p>
                  </a:txBody>
                  <a:tcPr anchor="ctr"/>
                </a:tc>
                <a:tc>
                  <a:txBody>
                    <a:bodyPr/>
                    <a:lstStyle/>
                    <a:p>
                      <a:pPr algn="l"/>
                      <a:r>
                        <a:rPr lang="en-US" sz="1100" dirty="0"/>
                        <a:t>Module 1 – Analysis Of Common Threats</a:t>
                      </a:r>
                      <a:endParaRPr lang="en-US" sz="1100" dirty="0">
                        <a:latin typeface="+mn-lt"/>
                        <a:cs typeface="Segoe UI Light" panose="020B0502040204020203" pitchFamily="34" charset="0"/>
                      </a:endParaRPr>
                    </a:p>
                  </a:txBody>
                  <a:tcPr anchor="ctr"/>
                </a:tc>
                <a:tc gridSpan="3">
                  <a:txBody>
                    <a:bodyPr/>
                    <a:lstStyle/>
                    <a:p>
                      <a:pPr algn="l"/>
                      <a:r>
                        <a:rPr lang="en-US" sz="1100" dirty="0"/>
                        <a:t>Module 1 – Windows for SMB Partners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pPr algn="ctr"/>
                      <a:endParaRPr lang="en-US" sz="1000" dirty="0"/>
                    </a:p>
                  </a:txBody>
                  <a:tcPr/>
                </a:tc>
                <a:tc hMerge="1">
                  <a:txBody>
                    <a:bodyPr/>
                    <a:lstStyle/>
                    <a:p>
                      <a:pPr algn="ctr"/>
                      <a:endParaRPr lang="en-US" sz="1000" dirty="0"/>
                    </a:p>
                  </a:txBody>
                  <a:tcPr/>
                </a:tc>
                <a:extLst>
                  <a:ext uri="{0D108BD9-81ED-4DB2-BD59-A6C34878D82A}">
                    <a16:rowId xmlns:a16="http://schemas.microsoft.com/office/drawing/2014/main" val="2649304522"/>
                  </a:ext>
                </a:extLst>
              </a:tr>
              <a:tr h="637430">
                <a:tc vMerge="1">
                  <a:txBody>
                    <a:bodyPr/>
                    <a:lstStyle/>
                    <a:p>
                      <a:endParaRPr lang="en-US"/>
                    </a:p>
                  </a:txBody>
                  <a:tcPr/>
                </a:tc>
                <a:tc>
                  <a:txBody>
                    <a:bodyPr/>
                    <a:lstStyle/>
                    <a:p>
                      <a:pPr algn="l"/>
                      <a:r>
                        <a:rPr lang="en-US" sz="1100" dirty="0"/>
                        <a:t>Module 2 – Applications</a:t>
                      </a:r>
                      <a:r>
                        <a:rPr lang="en-US" sz="1100" baseline="0" dirty="0"/>
                        <a:t> &amp; Updates</a:t>
                      </a:r>
                      <a:endParaRPr lang="en-US" sz="1100" dirty="0">
                        <a:latin typeface="+mn-lt"/>
                        <a:cs typeface="Segoe UI Light" panose="020B0502040204020203" pitchFamily="34" charset="0"/>
                      </a:endParaRPr>
                    </a:p>
                  </a:txBody>
                  <a:tcPr anchor="ctr"/>
                </a:tc>
                <a:tc>
                  <a:txBody>
                    <a:bodyPr/>
                    <a:lstStyle/>
                    <a:p>
                      <a:pPr algn="l"/>
                      <a:r>
                        <a:rPr lang="en-US" sz="1100" dirty="0"/>
                        <a:t>Module 2 – Configuration</a:t>
                      </a:r>
                      <a:endParaRPr lang="en-US" sz="1100" dirty="0">
                        <a:latin typeface="+mn-lt"/>
                        <a:cs typeface="Segoe UI Light" panose="020B0502040204020203" pitchFamily="34" charset="0"/>
                      </a:endParaRPr>
                    </a:p>
                  </a:txBody>
                  <a:tcPr anchor="ctr"/>
                </a:tc>
                <a:tc>
                  <a:txBody>
                    <a:bodyPr/>
                    <a:lstStyle/>
                    <a:p>
                      <a:pPr algn="l"/>
                      <a:r>
                        <a:rPr lang="en-US" sz="1100" dirty="0"/>
                        <a:t>Module 2 – Hardening Windows</a:t>
                      </a:r>
                      <a:endParaRPr lang="en-US" sz="1100" dirty="0">
                        <a:latin typeface="+mn-lt"/>
                        <a:cs typeface="Segoe UI Light" panose="020B0502040204020203" pitchFamily="34" charset="0"/>
                      </a:endParaRPr>
                    </a:p>
                  </a:txBody>
                  <a:tcPr anchor="ctr"/>
                </a:tc>
                <a:tc gridSpan="3">
                  <a:txBody>
                    <a:bodyPr/>
                    <a:lstStyle/>
                    <a:p>
                      <a:pPr algn="l"/>
                      <a:r>
                        <a:rPr lang="en-US" sz="1100" dirty="0"/>
                        <a:t>Module 2 – Windows Ent. Subscription</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0145"/>
                  </a:ext>
                </a:extLst>
              </a:tr>
              <a:tr h="637430">
                <a:tc vMerge="1">
                  <a:txBody>
                    <a:bodyPr/>
                    <a:lstStyle/>
                    <a:p>
                      <a:endParaRPr lang="en-US"/>
                    </a:p>
                  </a:txBody>
                  <a:tcPr/>
                </a:tc>
                <a:tc>
                  <a:txBody>
                    <a:bodyPr/>
                    <a:lstStyle/>
                    <a:p>
                      <a:pPr algn="l"/>
                      <a:r>
                        <a:rPr lang="en-US" sz="1100" dirty="0"/>
                        <a:t>Module 3 – Windows</a:t>
                      </a:r>
                      <a:r>
                        <a:rPr lang="en-US" sz="1100" baseline="0" dirty="0"/>
                        <a:t> as a Service (</a:t>
                      </a:r>
                      <a:r>
                        <a:rPr lang="en-US" sz="1100" baseline="0" dirty="0" err="1"/>
                        <a:t>WaaS</a:t>
                      </a:r>
                      <a:r>
                        <a:rPr lang="en-US" sz="1100" baseline="0" dirty="0"/>
                        <a:t>)</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3 – Managing Client Devices</a:t>
                      </a:r>
                    </a:p>
                  </a:txBody>
                  <a:tcPr anchor="ctr"/>
                </a:tc>
                <a:tc>
                  <a:txBody>
                    <a:bodyPr/>
                    <a:lstStyle/>
                    <a:p>
                      <a:pPr algn="l"/>
                      <a:r>
                        <a:rPr lang="en-US" sz="1100" dirty="0"/>
                        <a:t>Module 3 – Advanced </a:t>
                      </a:r>
                      <a:r>
                        <a:rPr lang="en-US" sz="1100"/>
                        <a:t>Threat Protection</a:t>
                      </a:r>
                      <a:endParaRPr lang="en-US" sz="1100" dirty="0">
                        <a:latin typeface="+mn-lt"/>
                        <a:cs typeface="Segoe UI Light" panose="020B0502040204020203" pitchFamily="34" charset="0"/>
                      </a:endParaRPr>
                    </a:p>
                  </a:txBody>
                  <a:tcPr anchor="ctr"/>
                </a:tc>
                <a:tc gridSpan="3">
                  <a:txBody>
                    <a:bodyPr/>
                    <a:lstStyle/>
                    <a:p>
                      <a:pPr algn="l"/>
                      <a:r>
                        <a:rPr lang="en-US" sz="1100" dirty="0"/>
                        <a:t>Module 3 – Deployment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859801"/>
                  </a:ext>
                </a:extLst>
              </a:tr>
              <a:tr h="637430">
                <a:tc vMerge="1">
                  <a:txBody>
                    <a:bodyPr/>
                    <a:lstStyle/>
                    <a:p>
                      <a:endParaRPr lang="en-US"/>
                    </a:p>
                  </a:txBody>
                  <a:tcPr/>
                </a:tc>
                <a:tc>
                  <a:txBody>
                    <a:bodyPr/>
                    <a:lstStyle/>
                    <a:p>
                      <a:pPr algn="l"/>
                      <a:r>
                        <a:rPr lang="en-US" sz="1100" dirty="0"/>
                        <a:t>Module 4 – Browsers &amp; Internet Security</a:t>
                      </a:r>
                      <a:endParaRPr lang="en-US" sz="1100" dirty="0">
                        <a:latin typeface="+mn-lt"/>
                        <a:cs typeface="Segoe UI Light" panose="020B0502040204020203" pitchFamily="34" charset="0"/>
                      </a:endParaRPr>
                    </a:p>
                  </a:txBody>
                  <a:tcPr anchor="ctr"/>
                </a:tc>
                <a:tc>
                  <a:txBody>
                    <a:bodyPr/>
                    <a:lstStyle/>
                    <a:p>
                      <a:pPr marL="0" algn="l" defTabSz="932742" rtl="0" eaLnBrk="1" latinLnBrk="0" hangingPunct="1"/>
                      <a:r>
                        <a:rPr lang="en-US" sz="1100" kern="1200" dirty="0">
                          <a:solidFill>
                            <a:schemeClr val="dk1"/>
                          </a:solidFill>
                          <a:latin typeface="+mn-lt"/>
                          <a:ea typeface="+mn-ea"/>
                          <a:cs typeface="+mn-cs"/>
                        </a:rPr>
                        <a:t>Module 4 – Advanced management options I</a:t>
                      </a:r>
                    </a:p>
                  </a:txBody>
                  <a:tcPr anchor="ctr"/>
                </a:tc>
                <a:tc>
                  <a:txBody>
                    <a:bodyPr/>
                    <a:lstStyle/>
                    <a:p>
                      <a:pPr algn="l"/>
                      <a:r>
                        <a:rPr lang="en-US" sz="1100" dirty="0"/>
                        <a:t>Module 4 – Information Security (RMS/EDP)</a:t>
                      </a:r>
                      <a:endParaRPr lang="en-US" sz="1100" dirty="0">
                        <a:latin typeface="+mn-lt"/>
                        <a:cs typeface="Segoe UI Light" panose="020B0502040204020203" pitchFamily="34" charset="0"/>
                      </a:endParaRPr>
                    </a:p>
                  </a:txBody>
                  <a:tcPr anchor="ctr"/>
                </a:tc>
                <a:tc gridSpan="3">
                  <a:txBody>
                    <a:bodyPr/>
                    <a:lstStyle/>
                    <a:p>
                      <a:pPr algn="l"/>
                      <a:r>
                        <a:rPr lang="en-US" sz="1100" dirty="0"/>
                        <a:t>Module 4 – Managing Updates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951200"/>
                  </a:ext>
                </a:extLst>
              </a:tr>
              <a:tr h="637430">
                <a:tc vMerge="1">
                  <a:txBody>
                    <a:bodyPr/>
                    <a:lstStyle/>
                    <a:p>
                      <a:endParaRPr lang="en-US"/>
                    </a:p>
                  </a:txBody>
                  <a:tcPr/>
                </a:tc>
                <a:tc>
                  <a:txBody>
                    <a:bodyPr/>
                    <a:lstStyle/>
                    <a:p>
                      <a:pPr algn="l"/>
                      <a:r>
                        <a:rPr lang="en-US" sz="1100" dirty="0"/>
                        <a:t>Module 5 – Secure Boot &amp; Device Guard</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marL="0" algn="l" defTabSz="932742" rtl="0" eaLnBrk="1" latinLnBrk="0" hangingPunct="1"/>
                      <a:r>
                        <a:rPr lang="en-US" sz="1100" kern="1200" dirty="0">
                          <a:solidFill>
                            <a:srgbClr val="0078D7"/>
                          </a:solidFill>
                          <a:latin typeface="Segoe UI Semibold" panose="020B0702040204020203" pitchFamily="34" charset="0"/>
                          <a:ea typeface="+mn-ea"/>
                          <a:cs typeface="Segoe UI Semibold" panose="020B0702040204020203" pitchFamily="34" charset="0"/>
                        </a:rPr>
                        <a:t>Module 5 - Advanced management options II</a:t>
                      </a:r>
                    </a:p>
                  </a:txBody>
                  <a:tcPr anchor="ctr">
                    <a:lnB w="28575" cap="flat" cmpd="sng" algn="ctr">
                      <a:solidFill>
                        <a:srgbClr val="0078D7"/>
                      </a:solidFill>
                      <a:prstDash val="solid"/>
                      <a:round/>
                      <a:headEnd type="none" w="med" len="med"/>
                      <a:tailEnd type="none" w="med" len="med"/>
                    </a:lnB>
                  </a:tcPr>
                </a:tc>
                <a:tc>
                  <a:txBody>
                    <a:bodyPr/>
                    <a:lstStyle/>
                    <a:p>
                      <a:pPr algn="l"/>
                      <a:r>
                        <a:rPr lang="en-US" sz="1100" dirty="0"/>
                        <a:t>Module 5 – Internet Security </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gridSpan="3">
                  <a:txBody>
                    <a:bodyPr/>
                    <a:lstStyle/>
                    <a:p>
                      <a:pPr algn="l"/>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B w="28575" cap="flat" cmpd="sng" algn="ctr">
                      <a:solidFill>
                        <a:srgbClr val="0078D7"/>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95993300"/>
                  </a:ext>
                </a:extLst>
              </a:tr>
            </a:tbl>
          </a:graphicData>
        </a:graphic>
      </p:graphicFrame>
    </p:spTree>
    <p:extLst>
      <p:ext uri="{BB962C8B-B14F-4D97-AF65-F5344CB8AC3E}">
        <p14:creationId xmlns:p14="http://schemas.microsoft.com/office/powerpoint/2010/main" val="36413613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Part 5 – Advanced Client Management</a:t>
            </a:r>
            <a:br>
              <a:rPr lang="en-US" dirty="0"/>
            </a:br>
            <a:endParaRPr lang="en-US" dirty="0"/>
          </a:p>
        </p:txBody>
      </p:sp>
      <p:sp>
        <p:nvSpPr>
          <p:cNvPr id="3" name="Textplatzhalter 2"/>
          <p:cNvSpPr>
            <a:spLocks noGrp="1"/>
          </p:cNvSpPr>
          <p:nvPr>
            <p:ph type="body" sz="quarter" idx="10"/>
          </p:nvPr>
        </p:nvSpPr>
        <p:spPr/>
        <p:txBody>
          <a:bodyPr/>
          <a:lstStyle/>
          <a:p>
            <a:pPr marL="582873" indent="-582873">
              <a:buFont typeface="Arial" panose="020B0604020202020204" pitchFamily="34" charset="0"/>
              <a:buChar char="•"/>
            </a:pPr>
            <a:r>
              <a:rPr lang="en-US" dirty="0"/>
              <a:t>Managing Endpoint Protection/Defender with </a:t>
            </a:r>
            <a:r>
              <a:rPr lang="en-US" dirty="0" err="1"/>
              <a:t>Config</a:t>
            </a:r>
            <a:r>
              <a:rPr lang="en-US" dirty="0"/>
              <a:t> Manager</a:t>
            </a:r>
          </a:p>
          <a:p>
            <a:pPr marL="582873" indent="-582873">
              <a:buFont typeface="Arial" panose="020B0604020202020204" pitchFamily="34" charset="0"/>
              <a:buChar char="•"/>
            </a:pPr>
            <a:r>
              <a:rPr lang="en-US" dirty="0"/>
              <a:t>Enroll Client in Configuration Manager through MDM</a:t>
            </a:r>
          </a:p>
          <a:p>
            <a:pPr marL="582873" indent="-582873">
              <a:buFont typeface="Arial" panose="020B0604020202020204" pitchFamily="34" charset="0"/>
              <a:buChar char="•"/>
            </a:pPr>
            <a:r>
              <a:rPr lang="en-US" dirty="0"/>
              <a:t>MDM Policies in Configuration Manager</a:t>
            </a:r>
          </a:p>
        </p:txBody>
      </p:sp>
    </p:spTree>
    <p:extLst>
      <p:ext uri="{BB962C8B-B14F-4D97-AF65-F5344CB8AC3E}">
        <p14:creationId xmlns:p14="http://schemas.microsoft.com/office/powerpoint/2010/main" val="29002026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70759" y="1080822"/>
            <a:ext cx="9814199" cy="5523208"/>
            <a:chOff x="3892390" y="1059726"/>
            <a:chExt cx="9622637" cy="5415401"/>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92390" y="1059726"/>
              <a:ext cx="9622637" cy="5415401"/>
            </a:xfrm>
            <a:prstGeom prst="rect">
              <a:avLst/>
            </a:prstGeom>
          </p:spPr>
        </p:pic>
        <p:pic>
          <p:nvPicPr>
            <p:cNvPr id="9" name="Picture 8"/>
            <p:cNvPicPr>
              <a:picLocks noChangeAspect="1"/>
            </p:cNvPicPr>
            <p:nvPr/>
          </p:nvPicPr>
          <p:blipFill rotWithShape="1">
            <a:blip r:embed="rId4"/>
            <a:srcRect b="5545"/>
            <a:stretch/>
          </p:blipFill>
          <p:spPr>
            <a:xfrm>
              <a:off x="6053528" y="2129583"/>
              <a:ext cx="5375853" cy="3626640"/>
            </a:xfrm>
            <a:prstGeom prst="roundRect">
              <a:avLst>
                <a:gd name="adj" fmla="val 0"/>
              </a:avLst>
            </a:prstGeom>
            <a:solidFill>
              <a:srgbClr val="FFFFFF">
                <a:shade val="85000"/>
              </a:srgbClr>
            </a:solidFill>
            <a:ln>
              <a:noFill/>
            </a:ln>
            <a:effectLst/>
          </p:spPr>
        </p:pic>
      </p:grpSp>
      <p:sp>
        <p:nvSpPr>
          <p:cNvPr id="7" name="Text Placeholder 1"/>
          <p:cNvSpPr txBox="1">
            <a:spLocks/>
          </p:cNvSpPr>
          <p:nvPr/>
        </p:nvSpPr>
        <p:spPr>
          <a:xfrm>
            <a:off x="811175" y="1863933"/>
            <a:ext cx="4448977" cy="4908908"/>
          </a:xfrm>
          <a:prstGeom prst="rect">
            <a:avLst/>
          </a:prstGeom>
        </p:spPr>
        <p:txBody>
          <a:bodyPr/>
          <a:lst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816"/>
              </a:spcAft>
              <a:buNone/>
            </a:pPr>
            <a:r>
              <a:rPr lang="en-US" sz="2244" spc="0" dirty="0">
                <a:solidFill>
                  <a:schemeClr val="accent2"/>
                </a:solidFill>
                <a:ea typeface="Calibri" panose="020F0502020204030204" pitchFamily="34" charset="0"/>
                <a:cs typeface="Times New Roman" panose="02020603050405020304" pitchFamily="18" charset="0"/>
              </a:rPr>
              <a:t>Directly manage Windows Defender in Windows 10</a:t>
            </a:r>
          </a:p>
          <a:p>
            <a:pPr marL="0" indent="0">
              <a:spcAft>
                <a:spcPts val="816"/>
              </a:spcAft>
              <a:buNone/>
            </a:pPr>
            <a:r>
              <a:rPr lang="en-US" sz="2244" spc="0" dirty="0">
                <a:solidFill>
                  <a:schemeClr val="accent2"/>
                </a:solidFill>
                <a:ea typeface="Calibri" panose="020F0502020204030204" pitchFamily="34" charset="0"/>
                <a:cs typeface="Times New Roman" panose="02020603050405020304" pitchFamily="18" charset="0"/>
              </a:rPr>
              <a:t>Continue to use SCEP for Win7/8.x</a:t>
            </a:r>
          </a:p>
          <a:p>
            <a:pPr marL="0" indent="0">
              <a:spcAft>
                <a:spcPts val="816"/>
              </a:spcAft>
              <a:buNone/>
            </a:pPr>
            <a:r>
              <a:rPr lang="en-US" sz="2244" spc="0" dirty="0">
                <a:solidFill>
                  <a:schemeClr val="accent2"/>
                </a:solidFill>
                <a:ea typeface="Calibri" panose="020F0502020204030204" pitchFamily="34" charset="0"/>
                <a:cs typeface="Times New Roman" panose="02020603050405020304" pitchFamily="18" charset="0"/>
              </a:rPr>
              <a:t>Common antimalware platform between Defender and SCEP</a:t>
            </a:r>
            <a:endParaRPr lang="en-US" sz="2244" spc="0" dirty="0">
              <a:solidFill>
                <a:schemeClr val="accent2"/>
              </a:solidFill>
            </a:endParaRPr>
          </a:p>
          <a:p>
            <a:pPr marL="0" indent="0">
              <a:spcAft>
                <a:spcPts val="612"/>
              </a:spcAft>
              <a:buNone/>
            </a:pPr>
            <a:r>
              <a:rPr lang="en-US" sz="2244" spc="0" dirty="0">
                <a:solidFill>
                  <a:schemeClr val="accent2"/>
                </a:solidFill>
              </a:rPr>
              <a:t>Consistent management experience from admin console</a:t>
            </a:r>
          </a:p>
          <a:p>
            <a:pPr marL="477956" lvl="1" indent="-198177">
              <a:lnSpc>
                <a:spcPct val="100000"/>
              </a:lnSpc>
              <a:spcAft>
                <a:spcPts val="306"/>
              </a:spcAft>
              <a:buFont typeface="Arial" charset="0"/>
              <a:buChar char="•"/>
            </a:pPr>
            <a:r>
              <a:rPr lang="en-US" sz="1632" dirty="0">
                <a:solidFill>
                  <a:schemeClr val="tx1"/>
                </a:solidFill>
                <a:ea typeface="Calibri" panose="020F0502020204030204" pitchFamily="34" charset="0"/>
                <a:cs typeface="Times New Roman" panose="02020603050405020304" pitchFamily="18" charset="0"/>
              </a:rPr>
              <a:t>Policy settings for anti-malware and Windows Firewall</a:t>
            </a:r>
          </a:p>
          <a:p>
            <a:pPr marL="477956" lvl="1" indent="-198177">
              <a:lnSpc>
                <a:spcPct val="100000"/>
              </a:lnSpc>
              <a:spcAft>
                <a:spcPts val="306"/>
              </a:spcAft>
              <a:buFont typeface="Arial" charset="0"/>
              <a:buChar char="•"/>
            </a:pPr>
            <a:r>
              <a:rPr lang="en-US" sz="1632" dirty="0">
                <a:solidFill>
                  <a:schemeClr val="tx1"/>
                </a:solidFill>
                <a:ea typeface="Calibri" panose="020F0502020204030204" pitchFamily="34" charset="0"/>
                <a:cs typeface="Times New Roman" panose="02020603050405020304" pitchFamily="18" charset="0"/>
              </a:rPr>
              <a:t>Malware detection state, email alerts, </a:t>
            </a:r>
            <a:br>
              <a:rPr lang="en-US" sz="1632" dirty="0">
                <a:solidFill>
                  <a:schemeClr val="tx1"/>
                </a:solidFill>
                <a:ea typeface="Calibri" panose="020F0502020204030204" pitchFamily="34" charset="0"/>
                <a:cs typeface="Times New Roman" panose="02020603050405020304" pitchFamily="18" charset="0"/>
              </a:rPr>
            </a:br>
            <a:r>
              <a:rPr lang="en-US" sz="1632" dirty="0">
                <a:solidFill>
                  <a:schemeClr val="tx1"/>
                </a:solidFill>
                <a:ea typeface="Calibri" panose="020F0502020204030204" pitchFamily="34" charset="0"/>
                <a:cs typeface="Times New Roman" panose="02020603050405020304" pitchFamily="18" charset="0"/>
              </a:rPr>
              <a:t>and remedial actions</a:t>
            </a:r>
          </a:p>
          <a:p>
            <a:pPr marL="477956" lvl="1" indent="-198177">
              <a:lnSpc>
                <a:spcPct val="100000"/>
              </a:lnSpc>
              <a:spcAft>
                <a:spcPts val="306"/>
              </a:spcAft>
              <a:buFont typeface="Arial" charset="0"/>
              <a:buChar char="•"/>
            </a:pPr>
            <a:r>
              <a:rPr lang="en-US" sz="1632" dirty="0">
                <a:solidFill>
                  <a:schemeClr val="tx1"/>
                </a:solidFill>
                <a:ea typeface="Calibri" panose="020F0502020204030204" pitchFamily="34" charset="0"/>
                <a:cs typeface="Times New Roman" panose="02020603050405020304" pitchFamily="18" charset="0"/>
              </a:rPr>
              <a:t>Centralized dashboard and reports</a:t>
            </a:r>
          </a:p>
          <a:p>
            <a:pPr marL="477956" lvl="1" indent="-198177">
              <a:lnSpc>
                <a:spcPct val="100000"/>
              </a:lnSpc>
              <a:spcAft>
                <a:spcPts val="306"/>
              </a:spcAft>
              <a:buFont typeface="Arial" charset="0"/>
              <a:buChar char="•"/>
            </a:pPr>
            <a:r>
              <a:rPr lang="en-US" sz="1632" dirty="0">
                <a:solidFill>
                  <a:schemeClr val="tx1"/>
                </a:solidFill>
                <a:ea typeface="Calibri" panose="020F0502020204030204" pitchFamily="34" charset="0"/>
                <a:cs typeface="Times New Roman" panose="02020603050405020304" pitchFamily="18" charset="0"/>
              </a:rPr>
              <a:t>Engine and definition updates via software update management</a:t>
            </a:r>
          </a:p>
          <a:p>
            <a:pPr lvl="1">
              <a:lnSpc>
                <a:spcPct val="100000"/>
              </a:lnSpc>
              <a:spcAft>
                <a:spcPts val="306"/>
              </a:spcAft>
            </a:pPr>
            <a:endParaRPr lang="en-US" sz="1632" dirty="0"/>
          </a:p>
        </p:txBody>
      </p:sp>
      <p:sp>
        <p:nvSpPr>
          <p:cNvPr id="6" name="Title 5"/>
          <p:cNvSpPr>
            <a:spLocks noGrp="1"/>
          </p:cNvSpPr>
          <p:nvPr>
            <p:ph type="title"/>
          </p:nvPr>
        </p:nvSpPr>
        <p:spPr/>
        <p:txBody>
          <a:bodyPr/>
          <a:lstStyle/>
          <a:p>
            <a:r>
              <a:rPr lang="en-US" dirty="0"/>
              <a:t>Endpoint protection</a:t>
            </a:r>
          </a:p>
        </p:txBody>
      </p:sp>
      <p:sp>
        <p:nvSpPr>
          <p:cNvPr id="4" name="Text Placeholder 3"/>
          <p:cNvSpPr>
            <a:spLocks noGrp="1"/>
          </p:cNvSpPr>
          <p:nvPr>
            <p:ph type="body" sz="quarter" idx="10"/>
          </p:nvPr>
        </p:nvSpPr>
        <p:spPr>
          <a:xfrm>
            <a:off x="275481" y="295535"/>
            <a:ext cx="11885514" cy="414353"/>
          </a:xfrm>
        </p:spPr>
        <p:txBody>
          <a:bodyPr/>
          <a:lstStyle/>
          <a:p>
            <a:r>
              <a:rPr lang="en-US" dirty="0"/>
              <a:t>SECURE AND IMPROVE PRODUCTIVITY</a:t>
            </a:r>
          </a:p>
        </p:txBody>
      </p:sp>
      <p:grpSp>
        <p:nvGrpSpPr>
          <p:cNvPr id="11" name="Group 10"/>
          <p:cNvGrpSpPr/>
          <p:nvPr/>
        </p:nvGrpSpPr>
        <p:grpSpPr>
          <a:xfrm>
            <a:off x="409784" y="1917528"/>
            <a:ext cx="284768" cy="284768"/>
            <a:chOff x="5372581" y="1449035"/>
            <a:chExt cx="498112" cy="498112"/>
          </a:xfrm>
        </p:grpSpPr>
        <p:sp>
          <p:nvSpPr>
            <p:cNvPr id="15" name="Oval 14"/>
            <p:cNvSpPr/>
            <p:nvPr/>
          </p:nvSpPr>
          <p:spPr bwMode="auto">
            <a:xfrm>
              <a:off x="5372581" y="1449035"/>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6" name="Isosceles Triangle 208"/>
            <p:cNvSpPr/>
            <p:nvPr/>
          </p:nvSpPr>
          <p:spPr bwMode="auto">
            <a:xfrm rot="5400000">
              <a:off x="5559440" y="1633433"/>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dirty="0">
                <a:solidFill>
                  <a:srgbClr val="505050"/>
                </a:solidFill>
                <a:latin typeface="Segoe UI Light"/>
                <a:ea typeface="Segoe UI" pitchFamily="34" charset="0"/>
                <a:cs typeface="Segoe UI" pitchFamily="34" charset="0"/>
              </a:endParaRPr>
            </a:p>
          </p:txBody>
        </p:sp>
      </p:grpSp>
      <p:grpSp>
        <p:nvGrpSpPr>
          <p:cNvPr id="17" name="Group 16"/>
          <p:cNvGrpSpPr/>
          <p:nvPr/>
        </p:nvGrpSpPr>
        <p:grpSpPr>
          <a:xfrm>
            <a:off x="409784" y="2681956"/>
            <a:ext cx="284768" cy="284768"/>
            <a:chOff x="5372581" y="1449035"/>
            <a:chExt cx="498112" cy="498112"/>
          </a:xfrm>
        </p:grpSpPr>
        <p:sp>
          <p:nvSpPr>
            <p:cNvPr id="18" name="Oval 17"/>
            <p:cNvSpPr/>
            <p:nvPr/>
          </p:nvSpPr>
          <p:spPr bwMode="auto">
            <a:xfrm>
              <a:off x="5372581" y="1449035"/>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9" name="Isosceles Triangle 208"/>
            <p:cNvSpPr/>
            <p:nvPr/>
          </p:nvSpPr>
          <p:spPr bwMode="auto">
            <a:xfrm rot="5400000">
              <a:off x="5559440" y="1633433"/>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dirty="0">
                <a:solidFill>
                  <a:srgbClr val="505050"/>
                </a:solidFill>
                <a:latin typeface="Segoe UI Light"/>
                <a:ea typeface="Segoe UI" pitchFamily="34" charset="0"/>
                <a:cs typeface="Segoe UI" pitchFamily="34" charset="0"/>
              </a:endParaRPr>
            </a:p>
          </p:txBody>
        </p:sp>
      </p:grpSp>
      <p:grpSp>
        <p:nvGrpSpPr>
          <p:cNvPr id="20" name="Group 19"/>
          <p:cNvGrpSpPr/>
          <p:nvPr/>
        </p:nvGrpSpPr>
        <p:grpSpPr>
          <a:xfrm>
            <a:off x="409784" y="3186480"/>
            <a:ext cx="284768" cy="284768"/>
            <a:chOff x="5372581" y="1449035"/>
            <a:chExt cx="498112" cy="498112"/>
          </a:xfrm>
        </p:grpSpPr>
        <p:sp>
          <p:nvSpPr>
            <p:cNvPr id="21" name="Oval 20"/>
            <p:cNvSpPr/>
            <p:nvPr/>
          </p:nvSpPr>
          <p:spPr bwMode="auto">
            <a:xfrm>
              <a:off x="5372581" y="1449035"/>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22" name="Isosceles Triangle 208"/>
            <p:cNvSpPr/>
            <p:nvPr/>
          </p:nvSpPr>
          <p:spPr bwMode="auto">
            <a:xfrm rot="5400000">
              <a:off x="5559440" y="1633433"/>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dirty="0">
                <a:solidFill>
                  <a:srgbClr val="505050"/>
                </a:solidFill>
                <a:latin typeface="Segoe UI Light"/>
                <a:ea typeface="Segoe UI" pitchFamily="34" charset="0"/>
                <a:cs typeface="Segoe UI" pitchFamily="34" charset="0"/>
              </a:endParaRPr>
            </a:p>
          </p:txBody>
        </p:sp>
      </p:grpSp>
      <p:grpSp>
        <p:nvGrpSpPr>
          <p:cNvPr id="23" name="Group 22"/>
          <p:cNvGrpSpPr/>
          <p:nvPr/>
        </p:nvGrpSpPr>
        <p:grpSpPr>
          <a:xfrm>
            <a:off x="409784" y="3950909"/>
            <a:ext cx="284768" cy="284768"/>
            <a:chOff x="5372581" y="1449035"/>
            <a:chExt cx="498112" cy="498112"/>
          </a:xfrm>
        </p:grpSpPr>
        <p:sp>
          <p:nvSpPr>
            <p:cNvPr id="24" name="Oval 23"/>
            <p:cNvSpPr/>
            <p:nvPr/>
          </p:nvSpPr>
          <p:spPr bwMode="auto">
            <a:xfrm>
              <a:off x="5372581" y="1449035"/>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25" name="Isosceles Triangle 208"/>
            <p:cNvSpPr/>
            <p:nvPr/>
          </p:nvSpPr>
          <p:spPr bwMode="auto">
            <a:xfrm rot="5400000">
              <a:off x="5559440" y="1633433"/>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dirty="0">
                <a:solidFill>
                  <a:srgbClr val="505050"/>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2892523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899255"/>
          </a:xfrm>
        </p:spPr>
        <p:txBody>
          <a:bodyPr/>
          <a:lstStyle/>
          <a:p>
            <a:r>
              <a:rPr lang="en-US" sz="6600" dirty="0"/>
              <a:t>Management Labs</a:t>
            </a:r>
            <a:br>
              <a:rPr lang="en-US" sz="6600" dirty="0"/>
            </a:br>
            <a:br>
              <a:rPr lang="en-US" sz="6600" dirty="0"/>
            </a:br>
            <a:r>
              <a:rPr lang="en-US" sz="3200" dirty="0"/>
              <a:t>Module 05-01: Managing Endpoint Protection/Defender with SCCM</a:t>
            </a:r>
            <a:br>
              <a:rPr lang="en-US" sz="3200" dirty="0"/>
            </a:br>
            <a:endParaRPr lang="en-US" sz="3200" dirty="0"/>
          </a:p>
        </p:txBody>
      </p:sp>
    </p:spTree>
    <p:extLst>
      <p:ext uri="{BB962C8B-B14F-4D97-AF65-F5344CB8AC3E}">
        <p14:creationId xmlns:p14="http://schemas.microsoft.com/office/powerpoint/2010/main" val="272004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Arrow Connector 92"/>
          <p:cNvCxnSpPr/>
          <p:nvPr/>
        </p:nvCxnSpPr>
        <p:spPr>
          <a:xfrm>
            <a:off x="2219208" y="3552987"/>
            <a:ext cx="1321000" cy="0"/>
          </a:xfrm>
          <a:prstGeom prst="straightConnector1">
            <a:avLst/>
          </a:prstGeom>
          <a:ln w="28575" cap="rnd" cmpd="sng">
            <a:solidFill>
              <a:srgbClr val="92D050"/>
            </a:solidFill>
            <a:prstDash val="sysDot"/>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4354096" y="3848036"/>
            <a:ext cx="1133548" cy="760248"/>
          </a:xfrm>
          <a:prstGeom prst="straightConnector1">
            <a:avLst/>
          </a:prstGeom>
          <a:ln w="28575" cap="rnd" cmpd="sng">
            <a:solidFill>
              <a:srgbClr val="92D050"/>
            </a:solidFill>
            <a:prstDash val="sysDot"/>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837345" y="2373662"/>
            <a:ext cx="5572705" cy="3999983"/>
          </a:xfrm>
          <a:prstGeom prst="rect">
            <a:avLst/>
          </a:prstGeom>
          <a:noFill/>
          <a:ln w="28575">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128" name="TextBox 127"/>
          <p:cNvSpPr txBox="1"/>
          <p:nvPr/>
        </p:nvSpPr>
        <p:spPr>
          <a:xfrm>
            <a:off x="704123" y="4023121"/>
            <a:ext cx="2047998" cy="1127707"/>
          </a:xfrm>
          <a:prstGeom prst="rect">
            <a:avLst/>
          </a:prstGeom>
          <a:noFill/>
          <a:ln>
            <a:noFill/>
          </a:ln>
        </p:spPr>
        <p:txBody>
          <a:bodyPr wrap="square" lIns="182802" tIns="146241" rIns="182802" bIns="146241" rtlCol="0">
            <a:spAutoFit/>
          </a:bodyPr>
          <a:lstStyle/>
          <a:p>
            <a:pPr algn="ctr" defTabSz="931505" fontAlgn="base">
              <a:spcAft>
                <a:spcPct val="0"/>
              </a:spcAft>
            </a:pPr>
            <a:r>
              <a:rPr lang="en-GB" sz="1326" kern="0" dirty="0">
                <a:solidFill>
                  <a:schemeClr val="bg1"/>
                </a:solidFill>
                <a:ea typeface="ＭＳ Ｐゴシック" charset="0"/>
              </a:rPr>
              <a:t>Windows 10 PCs and mobile devices</a:t>
            </a:r>
          </a:p>
          <a:p>
            <a:pPr algn="ctr" defTabSz="931505" fontAlgn="base">
              <a:spcAft>
                <a:spcPct val="0"/>
              </a:spcAft>
            </a:pPr>
            <a:r>
              <a:rPr lang="en-GB" sz="1326" kern="0" dirty="0">
                <a:solidFill>
                  <a:schemeClr val="bg1"/>
                </a:solidFill>
                <a:ea typeface="ＭＳ Ｐゴシック" charset="0"/>
              </a:rPr>
              <a:t>(with MDM-style management of PCs)</a:t>
            </a:r>
          </a:p>
        </p:txBody>
      </p:sp>
      <p:sp>
        <p:nvSpPr>
          <p:cNvPr id="95" name="TextBox 94"/>
          <p:cNvSpPr txBox="1"/>
          <p:nvPr/>
        </p:nvSpPr>
        <p:spPr>
          <a:xfrm>
            <a:off x="3505106" y="4023123"/>
            <a:ext cx="950242" cy="515040"/>
          </a:xfrm>
          <a:prstGeom prst="rect">
            <a:avLst/>
          </a:prstGeom>
          <a:noFill/>
          <a:ln>
            <a:noFill/>
          </a:ln>
        </p:spPr>
        <p:txBody>
          <a:bodyPr wrap="square" lIns="0" tIns="146241" rIns="0" bIns="146241" rtlCol="0">
            <a:spAutoFit/>
          </a:bodyPr>
          <a:lstStyle/>
          <a:p>
            <a:pPr algn="ctr" defTabSz="932384"/>
            <a:r>
              <a:rPr lang="en-GB" sz="1326" kern="0" dirty="0">
                <a:solidFill>
                  <a:schemeClr val="bg1"/>
                </a:solidFill>
                <a:ea typeface="ＭＳ Ｐゴシック" charset="0"/>
                <a:cs typeface="Segoe UI" panose="020B0502040204020203" pitchFamily="34" charset="0"/>
              </a:rPr>
              <a:t>ConfigMgr</a:t>
            </a:r>
          </a:p>
        </p:txBody>
      </p:sp>
      <p:sp>
        <p:nvSpPr>
          <p:cNvPr id="138" name="TextBox 137"/>
          <p:cNvSpPr txBox="1"/>
          <p:nvPr/>
        </p:nvSpPr>
        <p:spPr>
          <a:xfrm>
            <a:off x="4298154" y="5206103"/>
            <a:ext cx="1293516" cy="669931"/>
          </a:xfrm>
          <a:prstGeom prst="rect">
            <a:avLst/>
          </a:prstGeom>
          <a:noFill/>
        </p:spPr>
        <p:txBody>
          <a:bodyPr wrap="square" lIns="182802" tIns="146241" rIns="182802" bIns="146241" rtlCol="0">
            <a:spAutoFit/>
          </a:bodyPr>
          <a:lstStyle/>
          <a:p>
            <a:pPr defTabSz="932384">
              <a:lnSpc>
                <a:spcPct val="90000"/>
              </a:lnSpc>
            </a:pPr>
            <a:r>
              <a:rPr lang="en-GB" sz="1326" kern="0" dirty="0">
                <a:solidFill>
                  <a:schemeClr val="bg1"/>
                </a:solidFill>
                <a:ea typeface="ＭＳ Ｐゴシック" charset="0"/>
                <a:cs typeface="Segoe UI" panose="020B0502040204020203" pitchFamily="34" charset="0"/>
              </a:rPr>
              <a:t>ConfigMgr console</a:t>
            </a:r>
          </a:p>
        </p:txBody>
      </p:sp>
      <p:sp>
        <p:nvSpPr>
          <p:cNvPr id="14" name="Rectangle 13"/>
          <p:cNvSpPr/>
          <p:nvPr/>
        </p:nvSpPr>
        <p:spPr bwMode="auto">
          <a:xfrm>
            <a:off x="2309425" y="2119246"/>
            <a:ext cx="2759017" cy="524670"/>
          </a:xfrm>
          <a:prstGeom prst="rect">
            <a:avLst/>
          </a:prstGeom>
          <a:solidFill>
            <a:schemeClr val="accent1"/>
          </a:solidFill>
          <a:ln w="28575">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836" kern="0" dirty="0">
                <a:gradFill>
                  <a:gsLst>
                    <a:gs pos="0">
                      <a:srgbClr val="FFFFFF"/>
                    </a:gs>
                    <a:gs pos="100000">
                      <a:srgbClr val="FFFFFF"/>
                    </a:gs>
                  </a:gsLst>
                  <a:lin ang="5400000" scaled="0"/>
                </a:gradFill>
              </a:rPr>
              <a:t>On-premises network</a:t>
            </a:r>
          </a:p>
        </p:txBody>
      </p:sp>
      <p:sp>
        <p:nvSpPr>
          <p:cNvPr id="86" name="TextBox 85"/>
          <p:cNvSpPr txBox="1"/>
          <p:nvPr/>
        </p:nvSpPr>
        <p:spPr>
          <a:xfrm>
            <a:off x="9304935" y="5707108"/>
            <a:ext cx="376630" cy="646550"/>
          </a:xfrm>
          <a:prstGeom prst="rect">
            <a:avLst/>
          </a:prstGeom>
          <a:noFill/>
        </p:spPr>
        <p:txBody>
          <a:bodyPr wrap="none" lIns="186494" tIns="149196" rIns="186494" bIns="149196" rtlCol="0">
            <a:spAutoFit/>
          </a:bodyPr>
          <a:lstStyle/>
          <a:p>
            <a:pPr defTabSz="932418">
              <a:lnSpc>
                <a:spcPct val="90000"/>
              </a:lnSpc>
            </a:pPr>
            <a:endParaRPr lang="en-US" sz="2448" kern="0" dirty="0">
              <a:gradFill>
                <a:gsLst>
                  <a:gs pos="2917">
                    <a:schemeClr val="tx1"/>
                  </a:gs>
                  <a:gs pos="30000">
                    <a:schemeClr val="tx1"/>
                  </a:gs>
                </a:gsLst>
                <a:lin ang="5400000" scaled="0"/>
              </a:gradFill>
            </a:endParaRPr>
          </a:p>
        </p:txBody>
      </p:sp>
      <p:sp>
        <p:nvSpPr>
          <p:cNvPr id="132" name="TextBox 131"/>
          <p:cNvSpPr txBox="1"/>
          <p:nvPr/>
        </p:nvSpPr>
        <p:spPr>
          <a:xfrm>
            <a:off x="5505953" y="4902476"/>
            <a:ext cx="755560" cy="464847"/>
          </a:xfrm>
          <a:prstGeom prst="rect">
            <a:avLst/>
          </a:prstGeom>
          <a:noFill/>
          <a:ln>
            <a:noFill/>
          </a:ln>
        </p:spPr>
        <p:txBody>
          <a:bodyPr wrap="square" lIns="182802" tIns="146241" rIns="182802" bIns="146241" rtlCol="0">
            <a:spAutoFit/>
          </a:bodyPr>
          <a:lstStyle/>
          <a:p>
            <a:pPr algn="ctr" defTabSz="932384">
              <a:lnSpc>
                <a:spcPct val="90000"/>
              </a:lnSpc>
            </a:pPr>
            <a:r>
              <a:rPr lang="en-GB" sz="1224" kern="0" dirty="0">
                <a:solidFill>
                  <a:schemeClr val="bg1"/>
                </a:solidFill>
                <a:ea typeface="ＭＳ Ｐゴシック" charset="0"/>
                <a:cs typeface="Segoe UI" panose="020B0502040204020203" pitchFamily="34" charset="0"/>
              </a:rPr>
              <a:t>Data </a:t>
            </a:r>
          </a:p>
        </p:txBody>
      </p:sp>
      <p:sp>
        <p:nvSpPr>
          <p:cNvPr id="3" name="Rectangle 2"/>
          <p:cNvSpPr/>
          <p:nvPr/>
        </p:nvSpPr>
        <p:spPr bwMode="auto">
          <a:xfrm>
            <a:off x="968066" y="6402929"/>
            <a:ext cx="6974562" cy="357541"/>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defTabSz="950846" fontAlgn="base">
              <a:spcBef>
                <a:spcPct val="0"/>
              </a:spcBef>
              <a:spcAft>
                <a:spcPct val="0"/>
              </a:spcAft>
            </a:pPr>
            <a:r>
              <a:rPr lang="en-US" sz="1326" kern="0" dirty="0">
                <a:solidFill>
                  <a:schemeClr val="bg1"/>
                </a:solidFill>
              </a:rPr>
              <a:t>Example scenarios: IoT/embedded devices, highly regulated customers</a:t>
            </a:r>
          </a:p>
        </p:txBody>
      </p:sp>
      <p:sp>
        <p:nvSpPr>
          <p:cNvPr id="4" name="Title 3"/>
          <p:cNvSpPr>
            <a:spLocks noGrp="1"/>
          </p:cNvSpPr>
          <p:nvPr>
            <p:ph type="title"/>
          </p:nvPr>
        </p:nvSpPr>
        <p:spPr>
          <a:xfrm>
            <a:off x="276364" y="148675"/>
            <a:ext cx="12160111" cy="917575"/>
          </a:xfrm>
        </p:spPr>
        <p:txBody>
          <a:bodyPr/>
          <a:lstStyle/>
          <a:p>
            <a:r>
              <a:rPr lang="en-US" sz="4400" dirty="0"/>
              <a:t>Manage Windows 10 devices via on-premises MDM</a:t>
            </a:r>
          </a:p>
        </p:txBody>
      </p:sp>
      <p:sp>
        <p:nvSpPr>
          <p:cNvPr id="59" name="Rectangle 58"/>
          <p:cNvSpPr/>
          <p:nvPr/>
        </p:nvSpPr>
        <p:spPr>
          <a:xfrm>
            <a:off x="8394056" y="2981943"/>
            <a:ext cx="3764853" cy="3280292"/>
          </a:xfrm>
          <a:prstGeom prst="rect">
            <a:avLst/>
          </a:prstGeom>
          <a:ln>
            <a:noFill/>
          </a:ln>
        </p:spPr>
        <p:txBody>
          <a:bodyPr wrap="square">
            <a:spAutoFit/>
          </a:bodyPr>
          <a:lstStyle/>
          <a:p>
            <a:pPr defTabSz="932418">
              <a:spcAft>
                <a:spcPts val="1224"/>
              </a:spcAft>
            </a:pPr>
            <a:r>
              <a:rPr lang="en-US" sz="2040" b="1" kern="0" spc="51" dirty="0">
                <a:solidFill>
                  <a:schemeClr val="bg1"/>
                </a:solidFill>
                <a:latin typeface="Segoe UI" charset="0"/>
                <a:ea typeface="Segoe UI" charset="0"/>
                <a:cs typeface="Segoe UI" charset="0"/>
              </a:rPr>
              <a:t>FUNCTIONALITY </a:t>
            </a:r>
          </a:p>
          <a:p>
            <a:pPr marL="186519" indent="-186519" defTabSz="932418">
              <a:spcAft>
                <a:spcPts val="612"/>
              </a:spcAft>
              <a:buFont typeface="Arial" charset="0"/>
              <a:buChar char="•"/>
            </a:pPr>
            <a:r>
              <a:rPr lang="en-US" sz="1428" kern="0" dirty="0">
                <a:solidFill>
                  <a:schemeClr val="bg1"/>
                </a:solidFill>
              </a:rPr>
              <a:t>Ability to manage Windows 10 devices</a:t>
            </a:r>
          </a:p>
          <a:p>
            <a:pPr marL="186519" indent="-186519" defTabSz="913837">
              <a:spcAft>
                <a:spcPts val="612"/>
              </a:spcAft>
              <a:buFont typeface="Arial" charset="0"/>
              <a:buChar char="•"/>
            </a:pPr>
            <a:r>
              <a:rPr lang="en-US" sz="1428" kern="0" dirty="0">
                <a:solidFill>
                  <a:schemeClr val="bg1"/>
                </a:solidFill>
              </a:rPr>
              <a:t>Per-user device enrollment</a:t>
            </a:r>
          </a:p>
          <a:p>
            <a:pPr marL="186519" indent="-186519" defTabSz="913837">
              <a:spcAft>
                <a:spcPts val="612"/>
              </a:spcAft>
              <a:buFont typeface="Arial" charset="0"/>
              <a:buChar char="•"/>
            </a:pPr>
            <a:r>
              <a:rPr lang="en-US" sz="1428" kern="0" dirty="0">
                <a:solidFill>
                  <a:schemeClr val="bg1"/>
                </a:solidFill>
              </a:rPr>
              <a:t>Bulk enrollment </a:t>
            </a:r>
          </a:p>
          <a:p>
            <a:pPr marL="186519" indent="-186519" defTabSz="913837">
              <a:spcAft>
                <a:spcPts val="612"/>
              </a:spcAft>
              <a:buFont typeface="Arial" charset="0"/>
              <a:buChar char="•"/>
            </a:pPr>
            <a:r>
              <a:rPr lang="en-US" sz="1428" kern="0" dirty="0">
                <a:solidFill>
                  <a:schemeClr val="bg1"/>
                </a:solidFill>
              </a:rPr>
              <a:t>Settings and policies</a:t>
            </a:r>
          </a:p>
          <a:p>
            <a:pPr marL="186519" indent="-186519" defTabSz="913837">
              <a:spcAft>
                <a:spcPts val="612"/>
              </a:spcAft>
              <a:buFont typeface="Arial" charset="0"/>
              <a:buChar char="•"/>
            </a:pPr>
            <a:r>
              <a:rPr lang="en-US" sz="1428" kern="0" dirty="0">
                <a:solidFill>
                  <a:schemeClr val="bg1"/>
                </a:solidFill>
              </a:rPr>
              <a:t>Required app deployment</a:t>
            </a:r>
          </a:p>
          <a:p>
            <a:pPr marL="186519" indent="-186519" defTabSz="913837">
              <a:spcAft>
                <a:spcPts val="612"/>
              </a:spcAft>
              <a:buFont typeface="Arial" charset="0"/>
              <a:buChar char="•"/>
            </a:pPr>
            <a:r>
              <a:rPr lang="en-US" sz="1428" kern="0" dirty="0">
                <a:solidFill>
                  <a:schemeClr val="bg1"/>
                </a:solidFill>
              </a:rPr>
              <a:t>Software deployment</a:t>
            </a:r>
          </a:p>
          <a:p>
            <a:pPr marL="186519" indent="-186519" defTabSz="913837">
              <a:spcAft>
                <a:spcPts val="612"/>
              </a:spcAft>
              <a:buFont typeface="Arial" charset="0"/>
              <a:buChar char="•"/>
            </a:pPr>
            <a:r>
              <a:rPr lang="en-US" sz="1428" kern="0" dirty="0">
                <a:solidFill>
                  <a:schemeClr val="bg1"/>
                </a:solidFill>
              </a:rPr>
              <a:t>Resource access profiles</a:t>
            </a:r>
          </a:p>
          <a:p>
            <a:pPr marL="186519" indent="-186519" defTabSz="913837">
              <a:spcAft>
                <a:spcPts val="612"/>
              </a:spcAft>
              <a:buFont typeface="Arial" charset="0"/>
              <a:buChar char="•"/>
            </a:pPr>
            <a:r>
              <a:rPr lang="en-US" sz="1428" kern="0" dirty="0">
                <a:solidFill>
                  <a:schemeClr val="bg1"/>
                </a:solidFill>
              </a:rPr>
              <a:t>Device wipe and retire</a:t>
            </a:r>
          </a:p>
          <a:p>
            <a:pPr marL="186519" indent="-186519" defTabSz="913837">
              <a:spcAft>
                <a:spcPts val="612"/>
              </a:spcAft>
              <a:buFont typeface="Arial" charset="0"/>
              <a:buChar char="•"/>
            </a:pPr>
            <a:endParaRPr lang="en-US" sz="1632" kern="0" dirty="0">
              <a:solidFill>
                <a:schemeClr val="bg1"/>
              </a:solidFill>
            </a:endParaRPr>
          </a:p>
        </p:txBody>
      </p:sp>
      <p:grpSp>
        <p:nvGrpSpPr>
          <p:cNvPr id="63" name="Group 62"/>
          <p:cNvGrpSpPr/>
          <p:nvPr/>
        </p:nvGrpSpPr>
        <p:grpSpPr bwMode="black">
          <a:xfrm>
            <a:off x="3596157" y="3283803"/>
            <a:ext cx="902524" cy="734246"/>
            <a:chOff x="5184775" y="225425"/>
            <a:chExt cx="1500188" cy="1220788"/>
          </a:xfrm>
          <a:solidFill>
            <a:srgbClr val="FFFFFF"/>
          </a:solidFill>
        </p:grpSpPr>
        <p:sp>
          <p:nvSpPr>
            <p:cNvPr id="64"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65"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6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grpSp>
      <p:grpSp>
        <p:nvGrpSpPr>
          <p:cNvPr id="143" name="Group 142"/>
          <p:cNvGrpSpPr/>
          <p:nvPr/>
        </p:nvGrpSpPr>
        <p:grpSpPr>
          <a:xfrm>
            <a:off x="1221060" y="3307702"/>
            <a:ext cx="929063" cy="680185"/>
            <a:chOff x="1835150" y="309563"/>
            <a:chExt cx="8521700" cy="6238876"/>
          </a:xfrm>
          <a:solidFill>
            <a:schemeClr val="bg1"/>
          </a:solidFill>
        </p:grpSpPr>
        <p:sp>
          <p:nvSpPr>
            <p:cNvPr id="144" name="Freeform 39"/>
            <p:cNvSpPr>
              <a:spLocks noEditPoints="1"/>
            </p:cNvSpPr>
            <p:nvPr/>
          </p:nvSpPr>
          <p:spPr bwMode="auto">
            <a:xfrm>
              <a:off x="1835150" y="309563"/>
              <a:ext cx="8521700" cy="5815013"/>
            </a:xfrm>
            <a:custGeom>
              <a:avLst/>
              <a:gdLst>
                <a:gd name="T0" fmla="*/ 2200 w 2269"/>
                <a:gd name="T1" fmla="*/ 0 h 1548"/>
                <a:gd name="T2" fmla="*/ 69 w 2269"/>
                <a:gd name="T3" fmla="*/ 0 h 1548"/>
                <a:gd name="T4" fmla="*/ 0 w 2269"/>
                <a:gd name="T5" fmla="*/ 69 h 1548"/>
                <a:gd name="T6" fmla="*/ 0 w 2269"/>
                <a:gd name="T7" fmla="*/ 1317 h 1548"/>
                <a:gd name="T8" fmla="*/ 69 w 2269"/>
                <a:gd name="T9" fmla="*/ 1387 h 1548"/>
                <a:gd name="T10" fmla="*/ 837 w 2269"/>
                <a:gd name="T11" fmla="*/ 1387 h 1548"/>
                <a:gd name="T12" fmla="*/ 776 w 2269"/>
                <a:gd name="T13" fmla="*/ 1548 h 1548"/>
                <a:gd name="T14" fmla="*/ 1443 w 2269"/>
                <a:gd name="T15" fmla="*/ 1548 h 1548"/>
                <a:gd name="T16" fmla="*/ 1382 w 2269"/>
                <a:gd name="T17" fmla="*/ 1387 h 1548"/>
                <a:gd name="T18" fmla="*/ 2200 w 2269"/>
                <a:gd name="T19" fmla="*/ 1387 h 1548"/>
                <a:gd name="T20" fmla="*/ 2269 w 2269"/>
                <a:gd name="T21" fmla="*/ 1317 h 1548"/>
                <a:gd name="T22" fmla="*/ 2269 w 2269"/>
                <a:gd name="T23" fmla="*/ 69 h 1548"/>
                <a:gd name="T24" fmla="*/ 2200 w 2269"/>
                <a:gd name="T25" fmla="*/ 0 h 1548"/>
                <a:gd name="T26" fmla="*/ 2132 w 2269"/>
                <a:gd name="T27" fmla="*/ 1240 h 1548"/>
                <a:gd name="T28" fmla="*/ 137 w 2269"/>
                <a:gd name="T29" fmla="*/ 1240 h 1548"/>
                <a:gd name="T30" fmla="*/ 137 w 2269"/>
                <a:gd name="T31" fmla="*/ 141 h 1548"/>
                <a:gd name="T32" fmla="*/ 2132 w 2269"/>
                <a:gd name="T33" fmla="*/ 141 h 1548"/>
                <a:gd name="T34" fmla="*/ 2132 w 2269"/>
                <a:gd name="T35" fmla="*/ 1240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9" h="1548">
                  <a:moveTo>
                    <a:pt x="2200" y="0"/>
                  </a:moveTo>
                  <a:cubicBezTo>
                    <a:pt x="271" y="0"/>
                    <a:pt x="69" y="0"/>
                    <a:pt x="69" y="0"/>
                  </a:cubicBezTo>
                  <a:cubicBezTo>
                    <a:pt x="34" y="0"/>
                    <a:pt x="0" y="27"/>
                    <a:pt x="0" y="69"/>
                  </a:cubicBezTo>
                  <a:cubicBezTo>
                    <a:pt x="0" y="1268"/>
                    <a:pt x="0" y="1317"/>
                    <a:pt x="0" y="1317"/>
                  </a:cubicBezTo>
                  <a:cubicBezTo>
                    <a:pt x="0" y="1359"/>
                    <a:pt x="34" y="1387"/>
                    <a:pt x="69" y="1387"/>
                  </a:cubicBezTo>
                  <a:cubicBezTo>
                    <a:pt x="837" y="1387"/>
                    <a:pt x="837" y="1387"/>
                    <a:pt x="837" y="1387"/>
                  </a:cubicBezTo>
                  <a:cubicBezTo>
                    <a:pt x="776" y="1548"/>
                    <a:pt x="776" y="1548"/>
                    <a:pt x="776" y="1548"/>
                  </a:cubicBezTo>
                  <a:cubicBezTo>
                    <a:pt x="1443" y="1548"/>
                    <a:pt x="1443" y="1548"/>
                    <a:pt x="1443" y="1548"/>
                  </a:cubicBezTo>
                  <a:cubicBezTo>
                    <a:pt x="1382" y="1387"/>
                    <a:pt x="1382" y="1387"/>
                    <a:pt x="1382" y="1387"/>
                  </a:cubicBezTo>
                  <a:cubicBezTo>
                    <a:pt x="2200" y="1387"/>
                    <a:pt x="2200" y="1387"/>
                    <a:pt x="2200" y="1387"/>
                  </a:cubicBezTo>
                  <a:cubicBezTo>
                    <a:pt x="2241" y="1387"/>
                    <a:pt x="2269" y="1359"/>
                    <a:pt x="2269" y="1317"/>
                  </a:cubicBezTo>
                  <a:cubicBezTo>
                    <a:pt x="2269" y="118"/>
                    <a:pt x="2269" y="69"/>
                    <a:pt x="2269" y="69"/>
                  </a:cubicBezTo>
                  <a:cubicBezTo>
                    <a:pt x="2269" y="27"/>
                    <a:pt x="2241" y="0"/>
                    <a:pt x="2200" y="0"/>
                  </a:cubicBezTo>
                  <a:close/>
                  <a:moveTo>
                    <a:pt x="2132" y="1240"/>
                  </a:moveTo>
                  <a:cubicBezTo>
                    <a:pt x="137" y="1240"/>
                    <a:pt x="137" y="1240"/>
                    <a:pt x="137" y="1240"/>
                  </a:cubicBezTo>
                  <a:cubicBezTo>
                    <a:pt x="137" y="141"/>
                    <a:pt x="137" y="141"/>
                    <a:pt x="137" y="141"/>
                  </a:cubicBezTo>
                  <a:cubicBezTo>
                    <a:pt x="2132" y="141"/>
                    <a:pt x="2132" y="141"/>
                    <a:pt x="2132" y="141"/>
                  </a:cubicBezTo>
                  <a:lnTo>
                    <a:pt x="2132" y="1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Rectangle 40"/>
            <p:cNvSpPr>
              <a:spLocks noChangeArrowheads="1"/>
            </p:cNvSpPr>
            <p:nvPr/>
          </p:nvSpPr>
          <p:spPr bwMode="auto">
            <a:xfrm>
              <a:off x="3616325" y="6267451"/>
              <a:ext cx="4959350" cy="280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6" name="Freeform 41"/>
            <p:cNvSpPr>
              <a:spLocks/>
            </p:cNvSpPr>
            <p:nvPr/>
          </p:nvSpPr>
          <p:spPr bwMode="auto">
            <a:xfrm>
              <a:off x="4933951" y="1967983"/>
              <a:ext cx="852489" cy="819154"/>
            </a:xfrm>
            <a:custGeom>
              <a:avLst/>
              <a:gdLst>
                <a:gd name="T0" fmla="*/ 537 w 537"/>
                <a:gd name="T1" fmla="*/ 0 h 516"/>
                <a:gd name="T2" fmla="*/ 0 w 537"/>
                <a:gd name="T3" fmla="*/ 76 h 516"/>
                <a:gd name="T4" fmla="*/ 0 w 537"/>
                <a:gd name="T5" fmla="*/ 516 h 516"/>
                <a:gd name="T6" fmla="*/ 537 w 537"/>
                <a:gd name="T7" fmla="*/ 516 h 516"/>
                <a:gd name="T8" fmla="*/ 537 w 537"/>
                <a:gd name="T9" fmla="*/ 0 h 516"/>
              </a:gdLst>
              <a:ahLst/>
              <a:cxnLst>
                <a:cxn ang="0">
                  <a:pos x="T0" y="T1"/>
                </a:cxn>
                <a:cxn ang="0">
                  <a:pos x="T2" y="T3"/>
                </a:cxn>
                <a:cxn ang="0">
                  <a:pos x="T4" y="T5"/>
                </a:cxn>
                <a:cxn ang="0">
                  <a:pos x="T6" y="T7"/>
                </a:cxn>
                <a:cxn ang="0">
                  <a:pos x="T8" y="T9"/>
                </a:cxn>
              </a:cxnLst>
              <a:rect l="0" t="0" r="r" b="b"/>
              <a:pathLst>
                <a:path w="537" h="516">
                  <a:moveTo>
                    <a:pt x="537" y="0"/>
                  </a:moveTo>
                  <a:lnTo>
                    <a:pt x="0" y="76"/>
                  </a:lnTo>
                  <a:lnTo>
                    <a:pt x="0" y="516"/>
                  </a:lnTo>
                  <a:lnTo>
                    <a:pt x="537" y="516"/>
                  </a:lnTo>
                  <a:lnTo>
                    <a:pt x="5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7" name="Freeform 42"/>
            <p:cNvSpPr>
              <a:spLocks/>
            </p:cNvSpPr>
            <p:nvPr/>
          </p:nvSpPr>
          <p:spPr bwMode="auto">
            <a:xfrm>
              <a:off x="5835647" y="1807649"/>
              <a:ext cx="1111247" cy="979488"/>
            </a:xfrm>
            <a:custGeom>
              <a:avLst/>
              <a:gdLst>
                <a:gd name="T0" fmla="*/ 700 w 700"/>
                <a:gd name="T1" fmla="*/ 0 h 617"/>
                <a:gd name="T2" fmla="*/ 0 w 700"/>
                <a:gd name="T3" fmla="*/ 97 h 617"/>
                <a:gd name="T4" fmla="*/ 0 w 700"/>
                <a:gd name="T5" fmla="*/ 617 h 617"/>
                <a:gd name="T6" fmla="*/ 700 w 700"/>
                <a:gd name="T7" fmla="*/ 617 h 617"/>
                <a:gd name="T8" fmla="*/ 700 w 700"/>
                <a:gd name="T9" fmla="*/ 0 h 617"/>
              </a:gdLst>
              <a:ahLst/>
              <a:cxnLst>
                <a:cxn ang="0">
                  <a:pos x="T0" y="T1"/>
                </a:cxn>
                <a:cxn ang="0">
                  <a:pos x="T2" y="T3"/>
                </a:cxn>
                <a:cxn ang="0">
                  <a:pos x="T4" y="T5"/>
                </a:cxn>
                <a:cxn ang="0">
                  <a:pos x="T6" y="T7"/>
                </a:cxn>
                <a:cxn ang="0">
                  <a:pos x="T8" y="T9"/>
                </a:cxn>
              </a:cxnLst>
              <a:rect l="0" t="0" r="r" b="b"/>
              <a:pathLst>
                <a:path w="700" h="617">
                  <a:moveTo>
                    <a:pt x="700" y="0"/>
                  </a:moveTo>
                  <a:lnTo>
                    <a:pt x="0" y="97"/>
                  </a:lnTo>
                  <a:lnTo>
                    <a:pt x="0" y="617"/>
                  </a:lnTo>
                  <a:lnTo>
                    <a:pt x="700" y="617"/>
                  </a:lnTo>
                  <a:lnTo>
                    <a:pt x="7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8" name="Freeform 43"/>
            <p:cNvSpPr>
              <a:spLocks/>
            </p:cNvSpPr>
            <p:nvPr/>
          </p:nvSpPr>
          <p:spPr bwMode="auto">
            <a:xfrm>
              <a:off x="5835650" y="2927351"/>
              <a:ext cx="1111250" cy="984250"/>
            </a:xfrm>
            <a:custGeom>
              <a:avLst/>
              <a:gdLst>
                <a:gd name="T0" fmla="*/ 700 w 700"/>
                <a:gd name="T1" fmla="*/ 0 h 620"/>
                <a:gd name="T2" fmla="*/ 0 w 700"/>
                <a:gd name="T3" fmla="*/ 0 h 620"/>
                <a:gd name="T4" fmla="*/ 0 w 700"/>
                <a:gd name="T5" fmla="*/ 521 h 620"/>
                <a:gd name="T6" fmla="*/ 700 w 700"/>
                <a:gd name="T7" fmla="*/ 620 h 620"/>
                <a:gd name="T8" fmla="*/ 700 w 700"/>
                <a:gd name="T9" fmla="*/ 0 h 620"/>
              </a:gdLst>
              <a:ahLst/>
              <a:cxnLst>
                <a:cxn ang="0">
                  <a:pos x="T0" y="T1"/>
                </a:cxn>
                <a:cxn ang="0">
                  <a:pos x="T2" y="T3"/>
                </a:cxn>
                <a:cxn ang="0">
                  <a:pos x="T4" y="T5"/>
                </a:cxn>
                <a:cxn ang="0">
                  <a:pos x="T6" y="T7"/>
                </a:cxn>
                <a:cxn ang="0">
                  <a:pos x="T8" y="T9"/>
                </a:cxn>
              </a:cxnLst>
              <a:rect l="0" t="0" r="r" b="b"/>
              <a:pathLst>
                <a:path w="700" h="620">
                  <a:moveTo>
                    <a:pt x="700" y="0"/>
                  </a:moveTo>
                  <a:lnTo>
                    <a:pt x="0" y="0"/>
                  </a:lnTo>
                  <a:lnTo>
                    <a:pt x="0" y="521"/>
                  </a:lnTo>
                  <a:lnTo>
                    <a:pt x="700" y="620"/>
                  </a:lnTo>
                  <a:lnTo>
                    <a:pt x="7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9" name="Freeform 44"/>
            <p:cNvSpPr>
              <a:spLocks/>
            </p:cNvSpPr>
            <p:nvPr/>
          </p:nvSpPr>
          <p:spPr bwMode="auto">
            <a:xfrm>
              <a:off x="4933950" y="2927351"/>
              <a:ext cx="852488" cy="822325"/>
            </a:xfrm>
            <a:custGeom>
              <a:avLst/>
              <a:gdLst>
                <a:gd name="T0" fmla="*/ 537 w 537"/>
                <a:gd name="T1" fmla="*/ 0 h 518"/>
                <a:gd name="T2" fmla="*/ 0 w 537"/>
                <a:gd name="T3" fmla="*/ 0 h 518"/>
                <a:gd name="T4" fmla="*/ 0 w 537"/>
                <a:gd name="T5" fmla="*/ 443 h 518"/>
                <a:gd name="T6" fmla="*/ 537 w 537"/>
                <a:gd name="T7" fmla="*/ 518 h 518"/>
                <a:gd name="T8" fmla="*/ 537 w 537"/>
                <a:gd name="T9" fmla="*/ 0 h 518"/>
              </a:gdLst>
              <a:ahLst/>
              <a:cxnLst>
                <a:cxn ang="0">
                  <a:pos x="T0" y="T1"/>
                </a:cxn>
                <a:cxn ang="0">
                  <a:pos x="T2" y="T3"/>
                </a:cxn>
                <a:cxn ang="0">
                  <a:pos x="T4" y="T5"/>
                </a:cxn>
                <a:cxn ang="0">
                  <a:pos x="T6" y="T7"/>
                </a:cxn>
                <a:cxn ang="0">
                  <a:pos x="T8" y="T9"/>
                </a:cxn>
              </a:cxnLst>
              <a:rect l="0" t="0" r="r" b="b"/>
              <a:pathLst>
                <a:path w="537" h="518">
                  <a:moveTo>
                    <a:pt x="537" y="0"/>
                  </a:moveTo>
                  <a:lnTo>
                    <a:pt x="0" y="0"/>
                  </a:lnTo>
                  <a:lnTo>
                    <a:pt x="0" y="443"/>
                  </a:lnTo>
                  <a:lnTo>
                    <a:pt x="537" y="518"/>
                  </a:lnTo>
                  <a:lnTo>
                    <a:pt x="5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150" name="Group 149"/>
          <p:cNvGrpSpPr/>
          <p:nvPr/>
        </p:nvGrpSpPr>
        <p:grpSpPr>
          <a:xfrm>
            <a:off x="1867615" y="2753462"/>
            <a:ext cx="286498" cy="476993"/>
            <a:chOff x="12574588" y="3175"/>
            <a:chExt cx="4221162" cy="7027863"/>
          </a:xfrm>
          <a:solidFill>
            <a:schemeClr val="bg1"/>
          </a:solidFill>
        </p:grpSpPr>
        <p:sp>
          <p:nvSpPr>
            <p:cNvPr id="151" name="Freeform 15"/>
            <p:cNvSpPr>
              <a:spLocks noEditPoints="1"/>
            </p:cNvSpPr>
            <p:nvPr/>
          </p:nvSpPr>
          <p:spPr bwMode="auto">
            <a:xfrm>
              <a:off x="12574588" y="3175"/>
              <a:ext cx="4221162" cy="7027863"/>
            </a:xfrm>
            <a:custGeom>
              <a:avLst/>
              <a:gdLst>
                <a:gd name="T0" fmla="*/ 1098 w 1123"/>
                <a:gd name="T1" fmla="*/ 0 h 1871"/>
                <a:gd name="T2" fmla="*/ 1067 w 1123"/>
                <a:gd name="T3" fmla="*/ 0 h 1871"/>
                <a:gd name="T4" fmla="*/ 56 w 1123"/>
                <a:gd name="T5" fmla="*/ 0 h 1871"/>
                <a:gd name="T6" fmla="*/ 26 w 1123"/>
                <a:gd name="T7" fmla="*/ 0 h 1871"/>
                <a:gd name="T8" fmla="*/ 0 w 1123"/>
                <a:gd name="T9" fmla="*/ 25 h 1871"/>
                <a:gd name="T10" fmla="*/ 0 w 1123"/>
                <a:gd name="T11" fmla="*/ 56 h 1871"/>
                <a:gd name="T12" fmla="*/ 0 w 1123"/>
                <a:gd name="T13" fmla="*/ 1815 h 1871"/>
                <a:gd name="T14" fmla="*/ 0 w 1123"/>
                <a:gd name="T15" fmla="*/ 1846 h 1871"/>
                <a:gd name="T16" fmla="*/ 25 w 1123"/>
                <a:gd name="T17" fmla="*/ 1871 h 1871"/>
                <a:gd name="T18" fmla="*/ 1097 w 1123"/>
                <a:gd name="T19" fmla="*/ 1871 h 1871"/>
                <a:gd name="T20" fmla="*/ 1123 w 1123"/>
                <a:gd name="T21" fmla="*/ 1846 h 1871"/>
                <a:gd name="T22" fmla="*/ 1123 w 1123"/>
                <a:gd name="T23" fmla="*/ 1815 h 1871"/>
                <a:gd name="T24" fmla="*/ 1123 w 1123"/>
                <a:gd name="T25" fmla="*/ 56 h 1871"/>
                <a:gd name="T26" fmla="*/ 1123 w 1123"/>
                <a:gd name="T27" fmla="*/ 25 h 1871"/>
                <a:gd name="T28" fmla="*/ 1098 w 1123"/>
                <a:gd name="T29" fmla="*/ 0 h 1871"/>
                <a:gd name="T30" fmla="*/ 617 w 1123"/>
                <a:gd name="T31" fmla="*/ 1820 h 1871"/>
                <a:gd name="T32" fmla="*/ 506 w 1123"/>
                <a:gd name="T33" fmla="*/ 1798 h 1871"/>
                <a:gd name="T34" fmla="*/ 506 w 1123"/>
                <a:gd name="T35" fmla="*/ 1734 h 1871"/>
                <a:gd name="T36" fmla="*/ 617 w 1123"/>
                <a:gd name="T37" fmla="*/ 1709 h 1871"/>
                <a:gd name="T38" fmla="*/ 617 w 1123"/>
                <a:gd name="T39" fmla="*/ 1820 h 1871"/>
                <a:gd name="T40" fmla="*/ 1056 w 1123"/>
                <a:gd name="T41" fmla="*/ 1659 h 1871"/>
                <a:gd name="T42" fmla="*/ 67 w 1123"/>
                <a:gd name="T43" fmla="*/ 1659 h 1871"/>
                <a:gd name="T44" fmla="*/ 67 w 1123"/>
                <a:gd name="T45" fmla="*/ 102 h 1871"/>
                <a:gd name="T46" fmla="*/ 1056 w 1123"/>
                <a:gd name="T47" fmla="*/ 102 h 1871"/>
                <a:gd name="T48" fmla="*/ 1056 w 1123"/>
                <a:gd name="T49" fmla="*/ 1659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3" h="1871">
                  <a:moveTo>
                    <a:pt x="1098" y="0"/>
                  </a:moveTo>
                  <a:cubicBezTo>
                    <a:pt x="1067" y="0"/>
                    <a:pt x="1067" y="0"/>
                    <a:pt x="1067" y="0"/>
                  </a:cubicBezTo>
                  <a:cubicBezTo>
                    <a:pt x="96" y="0"/>
                    <a:pt x="56" y="0"/>
                    <a:pt x="56" y="0"/>
                  </a:cubicBezTo>
                  <a:cubicBezTo>
                    <a:pt x="26" y="0"/>
                    <a:pt x="26" y="0"/>
                    <a:pt x="26" y="0"/>
                  </a:cubicBezTo>
                  <a:cubicBezTo>
                    <a:pt x="11" y="0"/>
                    <a:pt x="0" y="11"/>
                    <a:pt x="0" y="25"/>
                  </a:cubicBezTo>
                  <a:cubicBezTo>
                    <a:pt x="0" y="56"/>
                    <a:pt x="0" y="56"/>
                    <a:pt x="0" y="56"/>
                  </a:cubicBezTo>
                  <a:cubicBezTo>
                    <a:pt x="0" y="1815"/>
                    <a:pt x="0" y="1815"/>
                    <a:pt x="0" y="1815"/>
                  </a:cubicBezTo>
                  <a:cubicBezTo>
                    <a:pt x="0" y="1846"/>
                    <a:pt x="0" y="1846"/>
                    <a:pt x="0" y="1846"/>
                  </a:cubicBezTo>
                  <a:cubicBezTo>
                    <a:pt x="0" y="1860"/>
                    <a:pt x="11" y="1871"/>
                    <a:pt x="25" y="1871"/>
                  </a:cubicBezTo>
                  <a:cubicBezTo>
                    <a:pt x="1097" y="1871"/>
                    <a:pt x="1097" y="1871"/>
                    <a:pt x="1097" y="1871"/>
                  </a:cubicBezTo>
                  <a:cubicBezTo>
                    <a:pt x="1112" y="1871"/>
                    <a:pt x="1123" y="1860"/>
                    <a:pt x="1123" y="1846"/>
                  </a:cubicBezTo>
                  <a:cubicBezTo>
                    <a:pt x="1123" y="1815"/>
                    <a:pt x="1123" y="1815"/>
                    <a:pt x="1123" y="1815"/>
                  </a:cubicBezTo>
                  <a:cubicBezTo>
                    <a:pt x="1123" y="56"/>
                    <a:pt x="1123" y="56"/>
                    <a:pt x="1123" y="56"/>
                  </a:cubicBezTo>
                  <a:cubicBezTo>
                    <a:pt x="1123" y="25"/>
                    <a:pt x="1123" y="25"/>
                    <a:pt x="1123" y="25"/>
                  </a:cubicBezTo>
                  <a:cubicBezTo>
                    <a:pt x="1123" y="11"/>
                    <a:pt x="1112" y="0"/>
                    <a:pt x="1098" y="0"/>
                  </a:cubicBezTo>
                  <a:close/>
                  <a:moveTo>
                    <a:pt x="617" y="1820"/>
                  </a:moveTo>
                  <a:cubicBezTo>
                    <a:pt x="506" y="1798"/>
                    <a:pt x="506" y="1798"/>
                    <a:pt x="506" y="1798"/>
                  </a:cubicBezTo>
                  <a:cubicBezTo>
                    <a:pt x="506" y="1734"/>
                    <a:pt x="506" y="1734"/>
                    <a:pt x="506" y="1734"/>
                  </a:cubicBezTo>
                  <a:cubicBezTo>
                    <a:pt x="617" y="1709"/>
                    <a:pt x="617" y="1709"/>
                    <a:pt x="617" y="1709"/>
                  </a:cubicBezTo>
                  <a:lnTo>
                    <a:pt x="617" y="1820"/>
                  </a:lnTo>
                  <a:close/>
                  <a:moveTo>
                    <a:pt x="1056" y="1659"/>
                  </a:moveTo>
                  <a:cubicBezTo>
                    <a:pt x="67" y="1659"/>
                    <a:pt x="67" y="1659"/>
                    <a:pt x="67" y="1659"/>
                  </a:cubicBezTo>
                  <a:cubicBezTo>
                    <a:pt x="67" y="102"/>
                    <a:pt x="67" y="102"/>
                    <a:pt x="67" y="102"/>
                  </a:cubicBezTo>
                  <a:cubicBezTo>
                    <a:pt x="1056" y="102"/>
                    <a:pt x="1056" y="102"/>
                    <a:pt x="1056" y="102"/>
                  </a:cubicBezTo>
                  <a:lnTo>
                    <a:pt x="1056"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2" name="Freeform 16"/>
            <p:cNvSpPr>
              <a:spLocks/>
            </p:cNvSpPr>
            <p:nvPr/>
          </p:nvSpPr>
          <p:spPr bwMode="auto">
            <a:xfrm>
              <a:off x="13646150" y="2466975"/>
              <a:ext cx="904875" cy="871538"/>
            </a:xfrm>
            <a:custGeom>
              <a:avLst/>
              <a:gdLst>
                <a:gd name="T0" fmla="*/ 570 w 570"/>
                <a:gd name="T1" fmla="*/ 549 h 549"/>
                <a:gd name="T2" fmla="*/ 570 w 570"/>
                <a:gd name="T3" fmla="*/ 0 h 549"/>
                <a:gd name="T4" fmla="*/ 0 w 570"/>
                <a:gd name="T5" fmla="*/ 81 h 549"/>
                <a:gd name="T6" fmla="*/ 0 w 570"/>
                <a:gd name="T7" fmla="*/ 549 h 549"/>
                <a:gd name="T8" fmla="*/ 570 w 570"/>
                <a:gd name="T9" fmla="*/ 549 h 549"/>
              </a:gdLst>
              <a:ahLst/>
              <a:cxnLst>
                <a:cxn ang="0">
                  <a:pos x="T0" y="T1"/>
                </a:cxn>
                <a:cxn ang="0">
                  <a:pos x="T2" y="T3"/>
                </a:cxn>
                <a:cxn ang="0">
                  <a:pos x="T4" y="T5"/>
                </a:cxn>
                <a:cxn ang="0">
                  <a:pos x="T6" y="T7"/>
                </a:cxn>
                <a:cxn ang="0">
                  <a:pos x="T8" y="T9"/>
                </a:cxn>
              </a:cxnLst>
              <a:rect l="0" t="0" r="r" b="b"/>
              <a:pathLst>
                <a:path w="570" h="549">
                  <a:moveTo>
                    <a:pt x="570" y="549"/>
                  </a:moveTo>
                  <a:lnTo>
                    <a:pt x="570" y="0"/>
                  </a:lnTo>
                  <a:lnTo>
                    <a:pt x="0" y="81"/>
                  </a:lnTo>
                  <a:lnTo>
                    <a:pt x="0" y="549"/>
                  </a:lnTo>
                  <a:lnTo>
                    <a:pt x="570" y="5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3" name="Freeform 17"/>
            <p:cNvSpPr>
              <a:spLocks/>
            </p:cNvSpPr>
            <p:nvPr/>
          </p:nvSpPr>
          <p:spPr bwMode="auto">
            <a:xfrm>
              <a:off x="14746419" y="2298696"/>
              <a:ext cx="1184274" cy="1039807"/>
            </a:xfrm>
            <a:custGeom>
              <a:avLst/>
              <a:gdLst>
                <a:gd name="T0" fmla="*/ 0 w 746"/>
                <a:gd name="T1" fmla="*/ 655 h 655"/>
                <a:gd name="T2" fmla="*/ 746 w 746"/>
                <a:gd name="T3" fmla="*/ 655 h 655"/>
                <a:gd name="T4" fmla="*/ 746 w 746"/>
                <a:gd name="T5" fmla="*/ 0 h 655"/>
                <a:gd name="T6" fmla="*/ 0 w 746"/>
                <a:gd name="T7" fmla="*/ 104 h 655"/>
                <a:gd name="T8" fmla="*/ 0 w 746"/>
                <a:gd name="T9" fmla="*/ 655 h 655"/>
              </a:gdLst>
              <a:ahLst/>
              <a:cxnLst>
                <a:cxn ang="0">
                  <a:pos x="T0" y="T1"/>
                </a:cxn>
                <a:cxn ang="0">
                  <a:pos x="T2" y="T3"/>
                </a:cxn>
                <a:cxn ang="0">
                  <a:pos x="T4" y="T5"/>
                </a:cxn>
                <a:cxn ang="0">
                  <a:pos x="T6" y="T7"/>
                </a:cxn>
                <a:cxn ang="0">
                  <a:pos x="T8" y="T9"/>
                </a:cxn>
              </a:cxnLst>
              <a:rect l="0" t="0" r="r" b="b"/>
              <a:pathLst>
                <a:path w="746" h="655">
                  <a:moveTo>
                    <a:pt x="0" y="655"/>
                  </a:moveTo>
                  <a:lnTo>
                    <a:pt x="746" y="655"/>
                  </a:lnTo>
                  <a:lnTo>
                    <a:pt x="746" y="0"/>
                  </a:lnTo>
                  <a:lnTo>
                    <a:pt x="0" y="104"/>
                  </a:lnTo>
                  <a:lnTo>
                    <a:pt x="0" y="6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4" name="Freeform 18"/>
            <p:cNvSpPr>
              <a:spLocks/>
            </p:cNvSpPr>
            <p:nvPr/>
          </p:nvSpPr>
          <p:spPr bwMode="auto">
            <a:xfrm>
              <a:off x="14746419" y="3410377"/>
              <a:ext cx="1184274" cy="1044570"/>
            </a:xfrm>
            <a:custGeom>
              <a:avLst/>
              <a:gdLst>
                <a:gd name="T0" fmla="*/ 0 w 746"/>
                <a:gd name="T1" fmla="*/ 0 h 658"/>
                <a:gd name="T2" fmla="*/ 0 w 746"/>
                <a:gd name="T3" fmla="*/ 554 h 658"/>
                <a:gd name="T4" fmla="*/ 746 w 746"/>
                <a:gd name="T5" fmla="*/ 658 h 658"/>
                <a:gd name="T6" fmla="*/ 746 w 746"/>
                <a:gd name="T7" fmla="*/ 0 h 658"/>
                <a:gd name="T8" fmla="*/ 0 w 746"/>
                <a:gd name="T9" fmla="*/ 0 h 658"/>
              </a:gdLst>
              <a:ahLst/>
              <a:cxnLst>
                <a:cxn ang="0">
                  <a:pos x="T0" y="T1"/>
                </a:cxn>
                <a:cxn ang="0">
                  <a:pos x="T2" y="T3"/>
                </a:cxn>
                <a:cxn ang="0">
                  <a:pos x="T4" y="T5"/>
                </a:cxn>
                <a:cxn ang="0">
                  <a:pos x="T6" y="T7"/>
                </a:cxn>
                <a:cxn ang="0">
                  <a:pos x="T8" y="T9"/>
                </a:cxn>
              </a:cxnLst>
              <a:rect l="0" t="0" r="r" b="b"/>
              <a:pathLst>
                <a:path w="746" h="658">
                  <a:moveTo>
                    <a:pt x="0" y="0"/>
                  </a:moveTo>
                  <a:lnTo>
                    <a:pt x="0" y="554"/>
                  </a:lnTo>
                  <a:lnTo>
                    <a:pt x="746" y="658"/>
                  </a:lnTo>
                  <a:lnTo>
                    <a:pt x="74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5" name="Freeform 19"/>
            <p:cNvSpPr>
              <a:spLocks/>
            </p:cNvSpPr>
            <p:nvPr/>
          </p:nvSpPr>
          <p:spPr bwMode="auto">
            <a:xfrm>
              <a:off x="13646145" y="3410377"/>
              <a:ext cx="904878" cy="871535"/>
            </a:xfrm>
            <a:custGeom>
              <a:avLst/>
              <a:gdLst>
                <a:gd name="T0" fmla="*/ 570 w 570"/>
                <a:gd name="T1" fmla="*/ 0 h 549"/>
                <a:gd name="T2" fmla="*/ 0 w 570"/>
                <a:gd name="T3" fmla="*/ 0 h 549"/>
                <a:gd name="T4" fmla="*/ 0 w 570"/>
                <a:gd name="T5" fmla="*/ 471 h 549"/>
                <a:gd name="T6" fmla="*/ 570 w 570"/>
                <a:gd name="T7" fmla="*/ 549 h 549"/>
                <a:gd name="T8" fmla="*/ 570 w 570"/>
                <a:gd name="T9" fmla="*/ 0 h 549"/>
              </a:gdLst>
              <a:ahLst/>
              <a:cxnLst>
                <a:cxn ang="0">
                  <a:pos x="T0" y="T1"/>
                </a:cxn>
                <a:cxn ang="0">
                  <a:pos x="T2" y="T3"/>
                </a:cxn>
                <a:cxn ang="0">
                  <a:pos x="T4" y="T5"/>
                </a:cxn>
                <a:cxn ang="0">
                  <a:pos x="T6" y="T7"/>
                </a:cxn>
                <a:cxn ang="0">
                  <a:pos x="T8" y="T9"/>
                </a:cxn>
              </a:cxnLst>
              <a:rect l="0" t="0" r="r" b="b"/>
              <a:pathLst>
                <a:path w="570" h="549">
                  <a:moveTo>
                    <a:pt x="570" y="0"/>
                  </a:moveTo>
                  <a:lnTo>
                    <a:pt x="0" y="0"/>
                  </a:lnTo>
                  <a:lnTo>
                    <a:pt x="0" y="471"/>
                  </a:lnTo>
                  <a:lnTo>
                    <a:pt x="570" y="549"/>
                  </a:lnTo>
                  <a:lnTo>
                    <a:pt x="5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cxnSp>
        <p:nvCxnSpPr>
          <p:cNvPr id="163" name="Straight Arrow Connector 162"/>
          <p:cNvCxnSpPr/>
          <p:nvPr/>
        </p:nvCxnSpPr>
        <p:spPr>
          <a:xfrm flipV="1">
            <a:off x="3956067" y="4476105"/>
            <a:ext cx="0" cy="604743"/>
          </a:xfrm>
          <a:prstGeom prst="straightConnector1">
            <a:avLst/>
          </a:prstGeom>
          <a:ln w="28575" cap="rnd" cmpd="sng">
            <a:solidFill>
              <a:srgbClr val="92D050"/>
            </a:solidFill>
            <a:prstDash val="sysDot"/>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64" name="Group 163"/>
          <p:cNvGrpSpPr/>
          <p:nvPr/>
        </p:nvGrpSpPr>
        <p:grpSpPr>
          <a:xfrm>
            <a:off x="3510528" y="5255305"/>
            <a:ext cx="902081" cy="661421"/>
            <a:chOff x="2432050" y="742950"/>
            <a:chExt cx="7331075" cy="5375275"/>
          </a:xfrm>
          <a:solidFill>
            <a:schemeClr val="bg1"/>
          </a:solidFill>
        </p:grpSpPr>
        <p:sp>
          <p:nvSpPr>
            <p:cNvPr id="165" name="Freeform 32"/>
            <p:cNvSpPr>
              <a:spLocks noEditPoints="1"/>
            </p:cNvSpPr>
            <p:nvPr/>
          </p:nvSpPr>
          <p:spPr bwMode="auto">
            <a:xfrm>
              <a:off x="2432050" y="742950"/>
              <a:ext cx="7331075" cy="5006975"/>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6" name="Rectangle 33"/>
            <p:cNvSpPr>
              <a:spLocks noChangeArrowheads="1"/>
            </p:cNvSpPr>
            <p:nvPr/>
          </p:nvSpPr>
          <p:spPr bwMode="auto">
            <a:xfrm>
              <a:off x="3960813" y="5873750"/>
              <a:ext cx="4270375" cy="244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167" name="Group 166"/>
          <p:cNvGrpSpPr/>
          <p:nvPr/>
        </p:nvGrpSpPr>
        <p:grpSpPr>
          <a:xfrm>
            <a:off x="3618501" y="5353725"/>
            <a:ext cx="691714" cy="351878"/>
            <a:chOff x="8645926" y="3505861"/>
            <a:chExt cx="4785484" cy="2434395"/>
          </a:xfrm>
        </p:grpSpPr>
        <p:sp>
          <p:nvSpPr>
            <p:cNvPr id="168" name="Rectangle 167"/>
            <p:cNvSpPr/>
            <p:nvPr/>
          </p:nvSpPr>
          <p:spPr bwMode="auto">
            <a:xfrm>
              <a:off x="8645926" y="3505861"/>
              <a:ext cx="4785484" cy="243439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69" name="Rectangle 168"/>
            <p:cNvSpPr/>
            <p:nvPr/>
          </p:nvSpPr>
          <p:spPr bwMode="auto">
            <a:xfrm>
              <a:off x="8776299" y="3866301"/>
              <a:ext cx="4524739" cy="195113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70" name="Rectangle 169"/>
            <p:cNvSpPr/>
            <p:nvPr/>
          </p:nvSpPr>
          <p:spPr bwMode="auto">
            <a:xfrm>
              <a:off x="9057080" y="4183351"/>
              <a:ext cx="76127" cy="27454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nvGrpSpPr>
            <p:cNvPr id="171" name="Group 170"/>
            <p:cNvGrpSpPr/>
            <p:nvPr/>
          </p:nvGrpSpPr>
          <p:grpSpPr>
            <a:xfrm>
              <a:off x="12454960" y="3639487"/>
              <a:ext cx="830366" cy="146500"/>
              <a:chOff x="12247541" y="3591667"/>
              <a:chExt cx="1010178" cy="178225"/>
            </a:xfrm>
          </p:grpSpPr>
          <p:sp>
            <p:nvSpPr>
              <p:cNvPr id="172" name="Rectangle 171"/>
              <p:cNvSpPr/>
              <p:nvPr/>
            </p:nvSpPr>
            <p:spPr bwMode="auto">
              <a:xfrm rot="5400000">
                <a:off x="12352545" y="3588675"/>
                <a:ext cx="76212" cy="2862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73" name="Rectangle 172"/>
              <p:cNvSpPr/>
              <p:nvPr/>
            </p:nvSpPr>
            <p:spPr bwMode="auto">
              <a:xfrm rot="5400000">
                <a:off x="12686234" y="3577409"/>
                <a:ext cx="178225" cy="20674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nvGrpSpPr>
              <p:cNvPr id="174" name="Group 173"/>
              <p:cNvGrpSpPr/>
              <p:nvPr/>
            </p:nvGrpSpPr>
            <p:grpSpPr>
              <a:xfrm>
                <a:off x="12979003" y="3602509"/>
                <a:ext cx="278716" cy="157908"/>
                <a:chOff x="13182600" y="1524000"/>
                <a:chExt cx="537990" cy="304800"/>
              </a:xfrm>
            </p:grpSpPr>
            <p:sp>
              <p:nvSpPr>
                <p:cNvPr id="175" name="Parallelogram 174"/>
                <p:cNvSpPr/>
                <p:nvPr/>
              </p:nvSpPr>
              <p:spPr bwMode="auto">
                <a:xfrm>
                  <a:off x="13182600" y="1524000"/>
                  <a:ext cx="533400" cy="304800"/>
                </a:xfrm>
                <a:prstGeom prst="parallelogram">
                  <a:avLst>
                    <a:gd name="adj" fmla="val 12259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76" name="Parallelogram 175"/>
                <p:cNvSpPr/>
                <p:nvPr/>
              </p:nvSpPr>
              <p:spPr bwMode="auto">
                <a:xfrm flipH="1">
                  <a:off x="13187190" y="1524000"/>
                  <a:ext cx="533400" cy="304800"/>
                </a:xfrm>
                <a:prstGeom prst="parallelogram">
                  <a:avLst>
                    <a:gd name="adj" fmla="val 12259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grpSp>
      <p:grpSp>
        <p:nvGrpSpPr>
          <p:cNvPr id="177" name="Group 176"/>
          <p:cNvGrpSpPr/>
          <p:nvPr/>
        </p:nvGrpSpPr>
        <p:grpSpPr>
          <a:xfrm>
            <a:off x="5578685" y="4585432"/>
            <a:ext cx="583678" cy="386088"/>
            <a:chOff x="2735263" y="1203325"/>
            <a:chExt cx="6724650" cy="4448176"/>
          </a:xfrm>
          <a:solidFill>
            <a:schemeClr val="bg1"/>
          </a:solidFill>
        </p:grpSpPr>
        <p:sp>
          <p:nvSpPr>
            <p:cNvPr id="178"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9"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60" name="TextBox 59"/>
          <p:cNvSpPr txBox="1"/>
          <p:nvPr/>
        </p:nvSpPr>
        <p:spPr>
          <a:xfrm>
            <a:off x="2253578" y="3534343"/>
            <a:ext cx="1321000" cy="464822"/>
          </a:xfrm>
          <a:prstGeom prst="rect">
            <a:avLst/>
          </a:prstGeom>
          <a:noFill/>
          <a:ln>
            <a:noFill/>
          </a:ln>
        </p:spPr>
        <p:txBody>
          <a:bodyPr wrap="square" lIns="0" tIns="146241" rIns="0" bIns="146241" rtlCol="0">
            <a:spAutoFit/>
          </a:bodyPr>
          <a:lstStyle/>
          <a:p>
            <a:pPr algn="ctr" defTabSz="932384">
              <a:lnSpc>
                <a:spcPct val="90000"/>
              </a:lnSpc>
            </a:pPr>
            <a:r>
              <a:rPr lang="en-GB" sz="1224" kern="0" dirty="0">
                <a:solidFill>
                  <a:schemeClr val="bg1"/>
                </a:solidFill>
                <a:ea typeface="ＭＳ Ｐゴシック" charset="0"/>
                <a:cs typeface="Segoe UI" panose="020B0502040204020203" pitchFamily="34" charset="0"/>
              </a:rPr>
              <a:t>Policies</a:t>
            </a:r>
          </a:p>
        </p:txBody>
      </p:sp>
      <p:sp>
        <p:nvSpPr>
          <p:cNvPr id="183" name="TextBox 182"/>
          <p:cNvSpPr txBox="1"/>
          <p:nvPr/>
        </p:nvSpPr>
        <p:spPr>
          <a:xfrm>
            <a:off x="5608122" y="4476557"/>
            <a:ext cx="687529" cy="414312"/>
          </a:xfrm>
          <a:prstGeom prst="rect">
            <a:avLst/>
          </a:prstGeom>
          <a:noFill/>
        </p:spPr>
        <p:txBody>
          <a:bodyPr wrap="square" lIns="186494" tIns="149196" rIns="186494" bIns="149196" rtlCol="0">
            <a:spAutoFit/>
          </a:bodyPr>
          <a:lstStyle/>
          <a:p>
            <a:pPr defTabSz="932418">
              <a:lnSpc>
                <a:spcPct val="90000"/>
              </a:lnSpc>
            </a:pPr>
            <a:r>
              <a:rPr lang="en-US" sz="816" b="1" kern="0" dirty="0">
                <a:solidFill>
                  <a:schemeClr val="accent1"/>
                </a:solidFill>
              </a:rPr>
              <a:t>SQL</a:t>
            </a:r>
          </a:p>
        </p:txBody>
      </p:sp>
      <p:cxnSp>
        <p:nvCxnSpPr>
          <p:cNvPr id="184" name="Straight Arrow Connector 183"/>
          <p:cNvCxnSpPr/>
          <p:nvPr/>
        </p:nvCxnSpPr>
        <p:spPr>
          <a:xfrm>
            <a:off x="4594449" y="3552987"/>
            <a:ext cx="2102964" cy="0"/>
          </a:xfrm>
          <a:prstGeom prst="straightConnector1">
            <a:avLst/>
          </a:prstGeom>
          <a:ln w="28575" cap="rnd" cmpd="sng">
            <a:solidFill>
              <a:srgbClr val="92D050"/>
            </a:solidFill>
            <a:prstDash val="sysDot"/>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4951982" y="3534343"/>
            <a:ext cx="1321000" cy="464822"/>
          </a:xfrm>
          <a:prstGeom prst="rect">
            <a:avLst/>
          </a:prstGeom>
          <a:noFill/>
          <a:ln>
            <a:noFill/>
          </a:ln>
        </p:spPr>
        <p:txBody>
          <a:bodyPr wrap="square" lIns="0" tIns="146241" rIns="0" bIns="146241" rtlCol="0">
            <a:spAutoFit/>
          </a:bodyPr>
          <a:lstStyle/>
          <a:p>
            <a:pPr algn="ctr" defTabSz="932384">
              <a:lnSpc>
                <a:spcPct val="90000"/>
              </a:lnSpc>
            </a:pPr>
            <a:r>
              <a:rPr lang="en-GB" sz="1224" kern="0" dirty="0">
                <a:solidFill>
                  <a:schemeClr val="bg1"/>
                </a:solidFill>
                <a:ea typeface="ＭＳ Ｐゴシック" charset="0"/>
                <a:cs typeface="Segoe UI" panose="020B0502040204020203" pitchFamily="34" charset="0"/>
              </a:rPr>
              <a:t>New features</a:t>
            </a:r>
          </a:p>
        </p:txBody>
      </p:sp>
      <p:sp>
        <p:nvSpPr>
          <p:cNvPr id="186" name="Freeform 38"/>
          <p:cNvSpPr>
            <a:spLocks/>
          </p:cNvSpPr>
          <p:nvPr/>
        </p:nvSpPr>
        <p:spPr bwMode="auto">
          <a:xfrm>
            <a:off x="6697413" y="3166161"/>
            <a:ext cx="1176556" cy="77365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0" tIns="93260" rIns="0" bIns="0" numCol="1" anchor="ctr" anchorCtr="0" compatLnSpc="1">
            <a:prstTxWarp prst="textNoShape">
              <a:avLst/>
            </a:prstTxWarp>
          </a:bodyPr>
          <a:lstStyle/>
          <a:p>
            <a:pPr algn="ctr"/>
            <a:endParaRPr lang="en-US" sz="1071" dirty="0">
              <a:solidFill>
                <a:schemeClr val="accent1"/>
              </a:solidFill>
            </a:endParaRPr>
          </a:p>
        </p:txBody>
      </p:sp>
      <p:grpSp>
        <p:nvGrpSpPr>
          <p:cNvPr id="58" name="Group 57"/>
          <p:cNvGrpSpPr/>
          <p:nvPr/>
        </p:nvGrpSpPr>
        <p:grpSpPr>
          <a:xfrm>
            <a:off x="1543426" y="2755401"/>
            <a:ext cx="286498" cy="476993"/>
            <a:chOff x="12574588" y="3175"/>
            <a:chExt cx="4221162" cy="7027863"/>
          </a:xfrm>
          <a:solidFill>
            <a:schemeClr val="bg1"/>
          </a:solidFill>
        </p:grpSpPr>
        <p:sp>
          <p:nvSpPr>
            <p:cNvPr id="61" name="Freeform 15"/>
            <p:cNvSpPr>
              <a:spLocks noEditPoints="1"/>
            </p:cNvSpPr>
            <p:nvPr/>
          </p:nvSpPr>
          <p:spPr bwMode="auto">
            <a:xfrm>
              <a:off x="12574588" y="3175"/>
              <a:ext cx="4221162" cy="7027863"/>
            </a:xfrm>
            <a:custGeom>
              <a:avLst/>
              <a:gdLst>
                <a:gd name="T0" fmla="*/ 1098 w 1123"/>
                <a:gd name="T1" fmla="*/ 0 h 1871"/>
                <a:gd name="T2" fmla="*/ 1067 w 1123"/>
                <a:gd name="T3" fmla="*/ 0 h 1871"/>
                <a:gd name="T4" fmla="*/ 56 w 1123"/>
                <a:gd name="T5" fmla="*/ 0 h 1871"/>
                <a:gd name="T6" fmla="*/ 26 w 1123"/>
                <a:gd name="T7" fmla="*/ 0 h 1871"/>
                <a:gd name="T8" fmla="*/ 0 w 1123"/>
                <a:gd name="T9" fmla="*/ 25 h 1871"/>
                <a:gd name="T10" fmla="*/ 0 w 1123"/>
                <a:gd name="T11" fmla="*/ 56 h 1871"/>
                <a:gd name="T12" fmla="*/ 0 w 1123"/>
                <a:gd name="T13" fmla="*/ 1815 h 1871"/>
                <a:gd name="T14" fmla="*/ 0 w 1123"/>
                <a:gd name="T15" fmla="*/ 1846 h 1871"/>
                <a:gd name="T16" fmla="*/ 25 w 1123"/>
                <a:gd name="T17" fmla="*/ 1871 h 1871"/>
                <a:gd name="T18" fmla="*/ 1097 w 1123"/>
                <a:gd name="T19" fmla="*/ 1871 h 1871"/>
                <a:gd name="T20" fmla="*/ 1123 w 1123"/>
                <a:gd name="T21" fmla="*/ 1846 h 1871"/>
                <a:gd name="T22" fmla="*/ 1123 w 1123"/>
                <a:gd name="T23" fmla="*/ 1815 h 1871"/>
                <a:gd name="T24" fmla="*/ 1123 w 1123"/>
                <a:gd name="T25" fmla="*/ 56 h 1871"/>
                <a:gd name="T26" fmla="*/ 1123 w 1123"/>
                <a:gd name="T27" fmla="*/ 25 h 1871"/>
                <a:gd name="T28" fmla="*/ 1098 w 1123"/>
                <a:gd name="T29" fmla="*/ 0 h 1871"/>
                <a:gd name="T30" fmla="*/ 617 w 1123"/>
                <a:gd name="T31" fmla="*/ 1820 h 1871"/>
                <a:gd name="T32" fmla="*/ 506 w 1123"/>
                <a:gd name="T33" fmla="*/ 1798 h 1871"/>
                <a:gd name="T34" fmla="*/ 506 w 1123"/>
                <a:gd name="T35" fmla="*/ 1734 h 1871"/>
                <a:gd name="T36" fmla="*/ 617 w 1123"/>
                <a:gd name="T37" fmla="*/ 1709 h 1871"/>
                <a:gd name="T38" fmla="*/ 617 w 1123"/>
                <a:gd name="T39" fmla="*/ 1820 h 1871"/>
                <a:gd name="T40" fmla="*/ 1056 w 1123"/>
                <a:gd name="T41" fmla="*/ 1659 h 1871"/>
                <a:gd name="T42" fmla="*/ 67 w 1123"/>
                <a:gd name="T43" fmla="*/ 1659 h 1871"/>
                <a:gd name="T44" fmla="*/ 67 w 1123"/>
                <a:gd name="T45" fmla="*/ 102 h 1871"/>
                <a:gd name="T46" fmla="*/ 1056 w 1123"/>
                <a:gd name="T47" fmla="*/ 102 h 1871"/>
                <a:gd name="T48" fmla="*/ 1056 w 1123"/>
                <a:gd name="T49" fmla="*/ 1659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3" h="1871">
                  <a:moveTo>
                    <a:pt x="1098" y="0"/>
                  </a:moveTo>
                  <a:cubicBezTo>
                    <a:pt x="1067" y="0"/>
                    <a:pt x="1067" y="0"/>
                    <a:pt x="1067" y="0"/>
                  </a:cubicBezTo>
                  <a:cubicBezTo>
                    <a:pt x="96" y="0"/>
                    <a:pt x="56" y="0"/>
                    <a:pt x="56" y="0"/>
                  </a:cubicBezTo>
                  <a:cubicBezTo>
                    <a:pt x="26" y="0"/>
                    <a:pt x="26" y="0"/>
                    <a:pt x="26" y="0"/>
                  </a:cubicBezTo>
                  <a:cubicBezTo>
                    <a:pt x="11" y="0"/>
                    <a:pt x="0" y="11"/>
                    <a:pt x="0" y="25"/>
                  </a:cubicBezTo>
                  <a:cubicBezTo>
                    <a:pt x="0" y="56"/>
                    <a:pt x="0" y="56"/>
                    <a:pt x="0" y="56"/>
                  </a:cubicBezTo>
                  <a:cubicBezTo>
                    <a:pt x="0" y="1815"/>
                    <a:pt x="0" y="1815"/>
                    <a:pt x="0" y="1815"/>
                  </a:cubicBezTo>
                  <a:cubicBezTo>
                    <a:pt x="0" y="1846"/>
                    <a:pt x="0" y="1846"/>
                    <a:pt x="0" y="1846"/>
                  </a:cubicBezTo>
                  <a:cubicBezTo>
                    <a:pt x="0" y="1860"/>
                    <a:pt x="11" y="1871"/>
                    <a:pt x="25" y="1871"/>
                  </a:cubicBezTo>
                  <a:cubicBezTo>
                    <a:pt x="1097" y="1871"/>
                    <a:pt x="1097" y="1871"/>
                    <a:pt x="1097" y="1871"/>
                  </a:cubicBezTo>
                  <a:cubicBezTo>
                    <a:pt x="1112" y="1871"/>
                    <a:pt x="1123" y="1860"/>
                    <a:pt x="1123" y="1846"/>
                  </a:cubicBezTo>
                  <a:cubicBezTo>
                    <a:pt x="1123" y="1815"/>
                    <a:pt x="1123" y="1815"/>
                    <a:pt x="1123" y="1815"/>
                  </a:cubicBezTo>
                  <a:cubicBezTo>
                    <a:pt x="1123" y="56"/>
                    <a:pt x="1123" y="56"/>
                    <a:pt x="1123" y="56"/>
                  </a:cubicBezTo>
                  <a:cubicBezTo>
                    <a:pt x="1123" y="25"/>
                    <a:pt x="1123" y="25"/>
                    <a:pt x="1123" y="25"/>
                  </a:cubicBezTo>
                  <a:cubicBezTo>
                    <a:pt x="1123" y="11"/>
                    <a:pt x="1112" y="0"/>
                    <a:pt x="1098" y="0"/>
                  </a:cubicBezTo>
                  <a:close/>
                  <a:moveTo>
                    <a:pt x="617" y="1820"/>
                  </a:moveTo>
                  <a:cubicBezTo>
                    <a:pt x="506" y="1798"/>
                    <a:pt x="506" y="1798"/>
                    <a:pt x="506" y="1798"/>
                  </a:cubicBezTo>
                  <a:cubicBezTo>
                    <a:pt x="506" y="1734"/>
                    <a:pt x="506" y="1734"/>
                    <a:pt x="506" y="1734"/>
                  </a:cubicBezTo>
                  <a:cubicBezTo>
                    <a:pt x="617" y="1709"/>
                    <a:pt x="617" y="1709"/>
                    <a:pt x="617" y="1709"/>
                  </a:cubicBezTo>
                  <a:lnTo>
                    <a:pt x="617" y="1820"/>
                  </a:lnTo>
                  <a:close/>
                  <a:moveTo>
                    <a:pt x="1056" y="1659"/>
                  </a:moveTo>
                  <a:cubicBezTo>
                    <a:pt x="67" y="1659"/>
                    <a:pt x="67" y="1659"/>
                    <a:pt x="67" y="1659"/>
                  </a:cubicBezTo>
                  <a:cubicBezTo>
                    <a:pt x="67" y="102"/>
                    <a:pt x="67" y="102"/>
                    <a:pt x="67" y="102"/>
                  </a:cubicBezTo>
                  <a:cubicBezTo>
                    <a:pt x="1056" y="102"/>
                    <a:pt x="1056" y="102"/>
                    <a:pt x="1056" y="102"/>
                  </a:cubicBezTo>
                  <a:lnTo>
                    <a:pt x="1056"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2" name="Freeform 16"/>
            <p:cNvSpPr>
              <a:spLocks/>
            </p:cNvSpPr>
            <p:nvPr/>
          </p:nvSpPr>
          <p:spPr bwMode="auto">
            <a:xfrm>
              <a:off x="13646150" y="2466975"/>
              <a:ext cx="904875" cy="871538"/>
            </a:xfrm>
            <a:custGeom>
              <a:avLst/>
              <a:gdLst>
                <a:gd name="T0" fmla="*/ 570 w 570"/>
                <a:gd name="T1" fmla="*/ 549 h 549"/>
                <a:gd name="T2" fmla="*/ 570 w 570"/>
                <a:gd name="T3" fmla="*/ 0 h 549"/>
                <a:gd name="T4" fmla="*/ 0 w 570"/>
                <a:gd name="T5" fmla="*/ 81 h 549"/>
                <a:gd name="T6" fmla="*/ 0 w 570"/>
                <a:gd name="T7" fmla="*/ 549 h 549"/>
                <a:gd name="T8" fmla="*/ 570 w 570"/>
                <a:gd name="T9" fmla="*/ 549 h 549"/>
              </a:gdLst>
              <a:ahLst/>
              <a:cxnLst>
                <a:cxn ang="0">
                  <a:pos x="T0" y="T1"/>
                </a:cxn>
                <a:cxn ang="0">
                  <a:pos x="T2" y="T3"/>
                </a:cxn>
                <a:cxn ang="0">
                  <a:pos x="T4" y="T5"/>
                </a:cxn>
                <a:cxn ang="0">
                  <a:pos x="T6" y="T7"/>
                </a:cxn>
                <a:cxn ang="0">
                  <a:pos x="T8" y="T9"/>
                </a:cxn>
              </a:cxnLst>
              <a:rect l="0" t="0" r="r" b="b"/>
              <a:pathLst>
                <a:path w="570" h="549">
                  <a:moveTo>
                    <a:pt x="570" y="549"/>
                  </a:moveTo>
                  <a:lnTo>
                    <a:pt x="570" y="0"/>
                  </a:lnTo>
                  <a:lnTo>
                    <a:pt x="0" y="81"/>
                  </a:lnTo>
                  <a:lnTo>
                    <a:pt x="0" y="549"/>
                  </a:lnTo>
                  <a:lnTo>
                    <a:pt x="570" y="5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6" name="Freeform 17"/>
            <p:cNvSpPr>
              <a:spLocks/>
            </p:cNvSpPr>
            <p:nvPr/>
          </p:nvSpPr>
          <p:spPr bwMode="auto">
            <a:xfrm>
              <a:off x="14746419" y="2298696"/>
              <a:ext cx="1184274" cy="1039807"/>
            </a:xfrm>
            <a:custGeom>
              <a:avLst/>
              <a:gdLst>
                <a:gd name="T0" fmla="*/ 0 w 746"/>
                <a:gd name="T1" fmla="*/ 655 h 655"/>
                <a:gd name="T2" fmla="*/ 746 w 746"/>
                <a:gd name="T3" fmla="*/ 655 h 655"/>
                <a:gd name="T4" fmla="*/ 746 w 746"/>
                <a:gd name="T5" fmla="*/ 0 h 655"/>
                <a:gd name="T6" fmla="*/ 0 w 746"/>
                <a:gd name="T7" fmla="*/ 104 h 655"/>
                <a:gd name="T8" fmla="*/ 0 w 746"/>
                <a:gd name="T9" fmla="*/ 655 h 655"/>
              </a:gdLst>
              <a:ahLst/>
              <a:cxnLst>
                <a:cxn ang="0">
                  <a:pos x="T0" y="T1"/>
                </a:cxn>
                <a:cxn ang="0">
                  <a:pos x="T2" y="T3"/>
                </a:cxn>
                <a:cxn ang="0">
                  <a:pos x="T4" y="T5"/>
                </a:cxn>
                <a:cxn ang="0">
                  <a:pos x="T6" y="T7"/>
                </a:cxn>
                <a:cxn ang="0">
                  <a:pos x="T8" y="T9"/>
                </a:cxn>
              </a:cxnLst>
              <a:rect l="0" t="0" r="r" b="b"/>
              <a:pathLst>
                <a:path w="746" h="655">
                  <a:moveTo>
                    <a:pt x="0" y="655"/>
                  </a:moveTo>
                  <a:lnTo>
                    <a:pt x="746" y="655"/>
                  </a:lnTo>
                  <a:lnTo>
                    <a:pt x="746" y="0"/>
                  </a:lnTo>
                  <a:lnTo>
                    <a:pt x="0" y="104"/>
                  </a:lnTo>
                  <a:lnTo>
                    <a:pt x="0" y="6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Freeform 18"/>
            <p:cNvSpPr>
              <a:spLocks/>
            </p:cNvSpPr>
            <p:nvPr/>
          </p:nvSpPr>
          <p:spPr bwMode="auto">
            <a:xfrm>
              <a:off x="14746419" y="3410377"/>
              <a:ext cx="1184274" cy="1044570"/>
            </a:xfrm>
            <a:custGeom>
              <a:avLst/>
              <a:gdLst>
                <a:gd name="T0" fmla="*/ 0 w 746"/>
                <a:gd name="T1" fmla="*/ 0 h 658"/>
                <a:gd name="T2" fmla="*/ 0 w 746"/>
                <a:gd name="T3" fmla="*/ 554 h 658"/>
                <a:gd name="T4" fmla="*/ 746 w 746"/>
                <a:gd name="T5" fmla="*/ 658 h 658"/>
                <a:gd name="T6" fmla="*/ 746 w 746"/>
                <a:gd name="T7" fmla="*/ 0 h 658"/>
                <a:gd name="T8" fmla="*/ 0 w 746"/>
                <a:gd name="T9" fmla="*/ 0 h 658"/>
              </a:gdLst>
              <a:ahLst/>
              <a:cxnLst>
                <a:cxn ang="0">
                  <a:pos x="T0" y="T1"/>
                </a:cxn>
                <a:cxn ang="0">
                  <a:pos x="T2" y="T3"/>
                </a:cxn>
                <a:cxn ang="0">
                  <a:pos x="T4" y="T5"/>
                </a:cxn>
                <a:cxn ang="0">
                  <a:pos x="T6" y="T7"/>
                </a:cxn>
                <a:cxn ang="0">
                  <a:pos x="T8" y="T9"/>
                </a:cxn>
              </a:cxnLst>
              <a:rect l="0" t="0" r="r" b="b"/>
              <a:pathLst>
                <a:path w="746" h="658">
                  <a:moveTo>
                    <a:pt x="0" y="0"/>
                  </a:moveTo>
                  <a:lnTo>
                    <a:pt x="0" y="554"/>
                  </a:lnTo>
                  <a:lnTo>
                    <a:pt x="746" y="658"/>
                  </a:lnTo>
                  <a:lnTo>
                    <a:pt x="74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Freeform 19"/>
            <p:cNvSpPr>
              <a:spLocks/>
            </p:cNvSpPr>
            <p:nvPr/>
          </p:nvSpPr>
          <p:spPr bwMode="auto">
            <a:xfrm>
              <a:off x="13646145" y="3410377"/>
              <a:ext cx="904878" cy="871535"/>
            </a:xfrm>
            <a:custGeom>
              <a:avLst/>
              <a:gdLst>
                <a:gd name="T0" fmla="*/ 570 w 570"/>
                <a:gd name="T1" fmla="*/ 0 h 549"/>
                <a:gd name="T2" fmla="*/ 0 w 570"/>
                <a:gd name="T3" fmla="*/ 0 h 549"/>
                <a:gd name="T4" fmla="*/ 0 w 570"/>
                <a:gd name="T5" fmla="*/ 471 h 549"/>
                <a:gd name="T6" fmla="*/ 570 w 570"/>
                <a:gd name="T7" fmla="*/ 549 h 549"/>
                <a:gd name="T8" fmla="*/ 570 w 570"/>
                <a:gd name="T9" fmla="*/ 0 h 549"/>
              </a:gdLst>
              <a:ahLst/>
              <a:cxnLst>
                <a:cxn ang="0">
                  <a:pos x="T0" y="T1"/>
                </a:cxn>
                <a:cxn ang="0">
                  <a:pos x="T2" y="T3"/>
                </a:cxn>
                <a:cxn ang="0">
                  <a:pos x="T4" y="T5"/>
                </a:cxn>
                <a:cxn ang="0">
                  <a:pos x="T6" y="T7"/>
                </a:cxn>
                <a:cxn ang="0">
                  <a:pos x="T8" y="T9"/>
                </a:cxn>
              </a:cxnLst>
              <a:rect l="0" t="0" r="r" b="b"/>
              <a:pathLst>
                <a:path w="570" h="549">
                  <a:moveTo>
                    <a:pt x="570" y="0"/>
                  </a:moveTo>
                  <a:lnTo>
                    <a:pt x="0" y="0"/>
                  </a:lnTo>
                  <a:lnTo>
                    <a:pt x="0" y="471"/>
                  </a:lnTo>
                  <a:lnTo>
                    <a:pt x="570" y="549"/>
                  </a:lnTo>
                  <a:lnTo>
                    <a:pt x="5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70" name="Group 69"/>
          <p:cNvGrpSpPr/>
          <p:nvPr/>
        </p:nvGrpSpPr>
        <p:grpSpPr>
          <a:xfrm>
            <a:off x="1218903" y="2755401"/>
            <a:ext cx="286498" cy="476993"/>
            <a:chOff x="12574588" y="3175"/>
            <a:chExt cx="4221162" cy="7027863"/>
          </a:xfrm>
          <a:solidFill>
            <a:schemeClr val="bg1"/>
          </a:solidFill>
        </p:grpSpPr>
        <p:sp>
          <p:nvSpPr>
            <p:cNvPr id="71" name="Freeform 15"/>
            <p:cNvSpPr>
              <a:spLocks noEditPoints="1"/>
            </p:cNvSpPr>
            <p:nvPr/>
          </p:nvSpPr>
          <p:spPr bwMode="auto">
            <a:xfrm>
              <a:off x="12574588" y="3175"/>
              <a:ext cx="4221162" cy="7027863"/>
            </a:xfrm>
            <a:custGeom>
              <a:avLst/>
              <a:gdLst>
                <a:gd name="T0" fmla="*/ 1098 w 1123"/>
                <a:gd name="T1" fmla="*/ 0 h 1871"/>
                <a:gd name="T2" fmla="*/ 1067 w 1123"/>
                <a:gd name="T3" fmla="*/ 0 h 1871"/>
                <a:gd name="T4" fmla="*/ 56 w 1123"/>
                <a:gd name="T5" fmla="*/ 0 h 1871"/>
                <a:gd name="T6" fmla="*/ 26 w 1123"/>
                <a:gd name="T7" fmla="*/ 0 h 1871"/>
                <a:gd name="T8" fmla="*/ 0 w 1123"/>
                <a:gd name="T9" fmla="*/ 25 h 1871"/>
                <a:gd name="T10" fmla="*/ 0 w 1123"/>
                <a:gd name="T11" fmla="*/ 56 h 1871"/>
                <a:gd name="T12" fmla="*/ 0 w 1123"/>
                <a:gd name="T13" fmla="*/ 1815 h 1871"/>
                <a:gd name="T14" fmla="*/ 0 w 1123"/>
                <a:gd name="T15" fmla="*/ 1846 h 1871"/>
                <a:gd name="T16" fmla="*/ 25 w 1123"/>
                <a:gd name="T17" fmla="*/ 1871 h 1871"/>
                <a:gd name="T18" fmla="*/ 1097 w 1123"/>
                <a:gd name="T19" fmla="*/ 1871 h 1871"/>
                <a:gd name="T20" fmla="*/ 1123 w 1123"/>
                <a:gd name="T21" fmla="*/ 1846 h 1871"/>
                <a:gd name="T22" fmla="*/ 1123 w 1123"/>
                <a:gd name="T23" fmla="*/ 1815 h 1871"/>
                <a:gd name="T24" fmla="*/ 1123 w 1123"/>
                <a:gd name="T25" fmla="*/ 56 h 1871"/>
                <a:gd name="T26" fmla="*/ 1123 w 1123"/>
                <a:gd name="T27" fmla="*/ 25 h 1871"/>
                <a:gd name="T28" fmla="*/ 1098 w 1123"/>
                <a:gd name="T29" fmla="*/ 0 h 1871"/>
                <a:gd name="T30" fmla="*/ 617 w 1123"/>
                <a:gd name="T31" fmla="*/ 1820 h 1871"/>
                <a:gd name="T32" fmla="*/ 506 w 1123"/>
                <a:gd name="T33" fmla="*/ 1798 h 1871"/>
                <a:gd name="T34" fmla="*/ 506 w 1123"/>
                <a:gd name="T35" fmla="*/ 1734 h 1871"/>
                <a:gd name="T36" fmla="*/ 617 w 1123"/>
                <a:gd name="T37" fmla="*/ 1709 h 1871"/>
                <a:gd name="T38" fmla="*/ 617 w 1123"/>
                <a:gd name="T39" fmla="*/ 1820 h 1871"/>
                <a:gd name="T40" fmla="*/ 1056 w 1123"/>
                <a:gd name="T41" fmla="*/ 1659 h 1871"/>
                <a:gd name="T42" fmla="*/ 67 w 1123"/>
                <a:gd name="T43" fmla="*/ 1659 h 1871"/>
                <a:gd name="T44" fmla="*/ 67 w 1123"/>
                <a:gd name="T45" fmla="*/ 102 h 1871"/>
                <a:gd name="T46" fmla="*/ 1056 w 1123"/>
                <a:gd name="T47" fmla="*/ 102 h 1871"/>
                <a:gd name="T48" fmla="*/ 1056 w 1123"/>
                <a:gd name="T49" fmla="*/ 1659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3" h="1871">
                  <a:moveTo>
                    <a:pt x="1098" y="0"/>
                  </a:moveTo>
                  <a:cubicBezTo>
                    <a:pt x="1067" y="0"/>
                    <a:pt x="1067" y="0"/>
                    <a:pt x="1067" y="0"/>
                  </a:cubicBezTo>
                  <a:cubicBezTo>
                    <a:pt x="96" y="0"/>
                    <a:pt x="56" y="0"/>
                    <a:pt x="56" y="0"/>
                  </a:cubicBezTo>
                  <a:cubicBezTo>
                    <a:pt x="26" y="0"/>
                    <a:pt x="26" y="0"/>
                    <a:pt x="26" y="0"/>
                  </a:cubicBezTo>
                  <a:cubicBezTo>
                    <a:pt x="11" y="0"/>
                    <a:pt x="0" y="11"/>
                    <a:pt x="0" y="25"/>
                  </a:cubicBezTo>
                  <a:cubicBezTo>
                    <a:pt x="0" y="56"/>
                    <a:pt x="0" y="56"/>
                    <a:pt x="0" y="56"/>
                  </a:cubicBezTo>
                  <a:cubicBezTo>
                    <a:pt x="0" y="1815"/>
                    <a:pt x="0" y="1815"/>
                    <a:pt x="0" y="1815"/>
                  </a:cubicBezTo>
                  <a:cubicBezTo>
                    <a:pt x="0" y="1846"/>
                    <a:pt x="0" y="1846"/>
                    <a:pt x="0" y="1846"/>
                  </a:cubicBezTo>
                  <a:cubicBezTo>
                    <a:pt x="0" y="1860"/>
                    <a:pt x="11" y="1871"/>
                    <a:pt x="25" y="1871"/>
                  </a:cubicBezTo>
                  <a:cubicBezTo>
                    <a:pt x="1097" y="1871"/>
                    <a:pt x="1097" y="1871"/>
                    <a:pt x="1097" y="1871"/>
                  </a:cubicBezTo>
                  <a:cubicBezTo>
                    <a:pt x="1112" y="1871"/>
                    <a:pt x="1123" y="1860"/>
                    <a:pt x="1123" y="1846"/>
                  </a:cubicBezTo>
                  <a:cubicBezTo>
                    <a:pt x="1123" y="1815"/>
                    <a:pt x="1123" y="1815"/>
                    <a:pt x="1123" y="1815"/>
                  </a:cubicBezTo>
                  <a:cubicBezTo>
                    <a:pt x="1123" y="56"/>
                    <a:pt x="1123" y="56"/>
                    <a:pt x="1123" y="56"/>
                  </a:cubicBezTo>
                  <a:cubicBezTo>
                    <a:pt x="1123" y="25"/>
                    <a:pt x="1123" y="25"/>
                    <a:pt x="1123" y="25"/>
                  </a:cubicBezTo>
                  <a:cubicBezTo>
                    <a:pt x="1123" y="11"/>
                    <a:pt x="1112" y="0"/>
                    <a:pt x="1098" y="0"/>
                  </a:cubicBezTo>
                  <a:close/>
                  <a:moveTo>
                    <a:pt x="617" y="1820"/>
                  </a:moveTo>
                  <a:cubicBezTo>
                    <a:pt x="506" y="1798"/>
                    <a:pt x="506" y="1798"/>
                    <a:pt x="506" y="1798"/>
                  </a:cubicBezTo>
                  <a:cubicBezTo>
                    <a:pt x="506" y="1734"/>
                    <a:pt x="506" y="1734"/>
                    <a:pt x="506" y="1734"/>
                  </a:cubicBezTo>
                  <a:cubicBezTo>
                    <a:pt x="617" y="1709"/>
                    <a:pt x="617" y="1709"/>
                    <a:pt x="617" y="1709"/>
                  </a:cubicBezTo>
                  <a:lnTo>
                    <a:pt x="617" y="1820"/>
                  </a:lnTo>
                  <a:close/>
                  <a:moveTo>
                    <a:pt x="1056" y="1659"/>
                  </a:moveTo>
                  <a:cubicBezTo>
                    <a:pt x="67" y="1659"/>
                    <a:pt x="67" y="1659"/>
                    <a:pt x="67" y="1659"/>
                  </a:cubicBezTo>
                  <a:cubicBezTo>
                    <a:pt x="67" y="102"/>
                    <a:pt x="67" y="102"/>
                    <a:pt x="67" y="102"/>
                  </a:cubicBezTo>
                  <a:cubicBezTo>
                    <a:pt x="1056" y="102"/>
                    <a:pt x="1056" y="102"/>
                    <a:pt x="1056" y="102"/>
                  </a:cubicBezTo>
                  <a:lnTo>
                    <a:pt x="1056"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Freeform 16"/>
            <p:cNvSpPr>
              <a:spLocks/>
            </p:cNvSpPr>
            <p:nvPr/>
          </p:nvSpPr>
          <p:spPr bwMode="auto">
            <a:xfrm>
              <a:off x="13646150" y="2466975"/>
              <a:ext cx="904875" cy="871538"/>
            </a:xfrm>
            <a:custGeom>
              <a:avLst/>
              <a:gdLst>
                <a:gd name="T0" fmla="*/ 570 w 570"/>
                <a:gd name="T1" fmla="*/ 549 h 549"/>
                <a:gd name="T2" fmla="*/ 570 w 570"/>
                <a:gd name="T3" fmla="*/ 0 h 549"/>
                <a:gd name="T4" fmla="*/ 0 w 570"/>
                <a:gd name="T5" fmla="*/ 81 h 549"/>
                <a:gd name="T6" fmla="*/ 0 w 570"/>
                <a:gd name="T7" fmla="*/ 549 h 549"/>
                <a:gd name="T8" fmla="*/ 570 w 570"/>
                <a:gd name="T9" fmla="*/ 549 h 549"/>
              </a:gdLst>
              <a:ahLst/>
              <a:cxnLst>
                <a:cxn ang="0">
                  <a:pos x="T0" y="T1"/>
                </a:cxn>
                <a:cxn ang="0">
                  <a:pos x="T2" y="T3"/>
                </a:cxn>
                <a:cxn ang="0">
                  <a:pos x="T4" y="T5"/>
                </a:cxn>
                <a:cxn ang="0">
                  <a:pos x="T6" y="T7"/>
                </a:cxn>
                <a:cxn ang="0">
                  <a:pos x="T8" y="T9"/>
                </a:cxn>
              </a:cxnLst>
              <a:rect l="0" t="0" r="r" b="b"/>
              <a:pathLst>
                <a:path w="570" h="549">
                  <a:moveTo>
                    <a:pt x="570" y="549"/>
                  </a:moveTo>
                  <a:lnTo>
                    <a:pt x="570" y="0"/>
                  </a:lnTo>
                  <a:lnTo>
                    <a:pt x="0" y="81"/>
                  </a:lnTo>
                  <a:lnTo>
                    <a:pt x="0" y="549"/>
                  </a:lnTo>
                  <a:lnTo>
                    <a:pt x="570" y="5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Freeform 17"/>
            <p:cNvSpPr>
              <a:spLocks/>
            </p:cNvSpPr>
            <p:nvPr/>
          </p:nvSpPr>
          <p:spPr bwMode="auto">
            <a:xfrm>
              <a:off x="14746419" y="2298696"/>
              <a:ext cx="1184274" cy="1039807"/>
            </a:xfrm>
            <a:custGeom>
              <a:avLst/>
              <a:gdLst>
                <a:gd name="T0" fmla="*/ 0 w 746"/>
                <a:gd name="T1" fmla="*/ 655 h 655"/>
                <a:gd name="T2" fmla="*/ 746 w 746"/>
                <a:gd name="T3" fmla="*/ 655 h 655"/>
                <a:gd name="T4" fmla="*/ 746 w 746"/>
                <a:gd name="T5" fmla="*/ 0 h 655"/>
                <a:gd name="T6" fmla="*/ 0 w 746"/>
                <a:gd name="T7" fmla="*/ 104 h 655"/>
                <a:gd name="T8" fmla="*/ 0 w 746"/>
                <a:gd name="T9" fmla="*/ 655 h 655"/>
              </a:gdLst>
              <a:ahLst/>
              <a:cxnLst>
                <a:cxn ang="0">
                  <a:pos x="T0" y="T1"/>
                </a:cxn>
                <a:cxn ang="0">
                  <a:pos x="T2" y="T3"/>
                </a:cxn>
                <a:cxn ang="0">
                  <a:pos x="T4" y="T5"/>
                </a:cxn>
                <a:cxn ang="0">
                  <a:pos x="T6" y="T7"/>
                </a:cxn>
                <a:cxn ang="0">
                  <a:pos x="T8" y="T9"/>
                </a:cxn>
              </a:cxnLst>
              <a:rect l="0" t="0" r="r" b="b"/>
              <a:pathLst>
                <a:path w="746" h="655">
                  <a:moveTo>
                    <a:pt x="0" y="655"/>
                  </a:moveTo>
                  <a:lnTo>
                    <a:pt x="746" y="655"/>
                  </a:lnTo>
                  <a:lnTo>
                    <a:pt x="746" y="0"/>
                  </a:lnTo>
                  <a:lnTo>
                    <a:pt x="0" y="104"/>
                  </a:lnTo>
                  <a:lnTo>
                    <a:pt x="0" y="6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18"/>
            <p:cNvSpPr>
              <a:spLocks/>
            </p:cNvSpPr>
            <p:nvPr/>
          </p:nvSpPr>
          <p:spPr bwMode="auto">
            <a:xfrm>
              <a:off x="14746419" y="3410377"/>
              <a:ext cx="1184274" cy="1044570"/>
            </a:xfrm>
            <a:custGeom>
              <a:avLst/>
              <a:gdLst>
                <a:gd name="T0" fmla="*/ 0 w 746"/>
                <a:gd name="T1" fmla="*/ 0 h 658"/>
                <a:gd name="T2" fmla="*/ 0 w 746"/>
                <a:gd name="T3" fmla="*/ 554 h 658"/>
                <a:gd name="T4" fmla="*/ 746 w 746"/>
                <a:gd name="T5" fmla="*/ 658 h 658"/>
                <a:gd name="T6" fmla="*/ 746 w 746"/>
                <a:gd name="T7" fmla="*/ 0 h 658"/>
                <a:gd name="T8" fmla="*/ 0 w 746"/>
                <a:gd name="T9" fmla="*/ 0 h 658"/>
              </a:gdLst>
              <a:ahLst/>
              <a:cxnLst>
                <a:cxn ang="0">
                  <a:pos x="T0" y="T1"/>
                </a:cxn>
                <a:cxn ang="0">
                  <a:pos x="T2" y="T3"/>
                </a:cxn>
                <a:cxn ang="0">
                  <a:pos x="T4" y="T5"/>
                </a:cxn>
                <a:cxn ang="0">
                  <a:pos x="T6" y="T7"/>
                </a:cxn>
                <a:cxn ang="0">
                  <a:pos x="T8" y="T9"/>
                </a:cxn>
              </a:cxnLst>
              <a:rect l="0" t="0" r="r" b="b"/>
              <a:pathLst>
                <a:path w="746" h="658">
                  <a:moveTo>
                    <a:pt x="0" y="0"/>
                  </a:moveTo>
                  <a:lnTo>
                    <a:pt x="0" y="554"/>
                  </a:lnTo>
                  <a:lnTo>
                    <a:pt x="746" y="658"/>
                  </a:lnTo>
                  <a:lnTo>
                    <a:pt x="74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Freeform 19"/>
            <p:cNvSpPr>
              <a:spLocks/>
            </p:cNvSpPr>
            <p:nvPr/>
          </p:nvSpPr>
          <p:spPr bwMode="auto">
            <a:xfrm>
              <a:off x="13646145" y="3410377"/>
              <a:ext cx="904878" cy="871535"/>
            </a:xfrm>
            <a:custGeom>
              <a:avLst/>
              <a:gdLst>
                <a:gd name="T0" fmla="*/ 570 w 570"/>
                <a:gd name="T1" fmla="*/ 0 h 549"/>
                <a:gd name="T2" fmla="*/ 0 w 570"/>
                <a:gd name="T3" fmla="*/ 0 h 549"/>
                <a:gd name="T4" fmla="*/ 0 w 570"/>
                <a:gd name="T5" fmla="*/ 471 h 549"/>
                <a:gd name="T6" fmla="*/ 570 w 570"/>
                <a:gd name="T7" fmla="*/ 549 h 549"/>
                <a:gd name="T8" fmla="*/ 570 w 570"/>
                <a:gd name="T9" fmla="*/ 0 h 549"/>
              </a:gdLst>
              <a:ahLst/>
              <a:cxnLst>
                <a:cxn ang="0">
                  <a:pos x="T0" y="T1"/>
                </a:cxn>
                <a:cxn ang="0">
                  <a:pos x="T2" y="T3"/>
                </a:cxn>
                <a:cxn ang="0">
                  <a:pos x="T4" y="T5"/>
                </a:cxn>
                <a:cxn ang="0">
                  <a:pos x="T6" y="T7"/>
                </a:cxn>
                <a:cxn ang="0">
                  <a:pos x="T8" y="T9"/>
                </a:cxn>
              </a:cxnLst>
              <a:rect l="0" t="0" r="r" b="b"/>
              <a:pathLst>
                <a:path w="570" h="549">
                  <a:moveTo>
                    <a:pt x="570" y="0"/>
                  </a:moveTo>
                  <a:lnTo>
                    <a:pt x="0" y="0"/>
                  </a:lnTo>
                  <a:lnTo>
                    <a:pt x="0" y="471"/>
                  </a:lnTo>
                  <a:lnTo>
                    <a:pt x="570" y="549"/>
                  </a:lnTo>
                  <a:lnTo>
                    <a:pt x="5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6822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3342453"/>
          </a:xfrm>
        </p:spPr>
        <p:txBody>
          <a:bodyPr/>
          <a:lstStyle/>
          <a:p>
            <a:r>
              <a:rPr lang="en-US" sz="6600" dirty="0"/>
              <a:t>Management Labs</a:t>
            </a:r>
            <a:br>
              <a:rPr lang="en-US" sz="6600" dirty="0"/>
            </a:br>
            <a:br>
              <a:rPr lang="en-US" sz="6600" dirty="0"/>
            </a:br>
            <a:r>
              <a:rPr lang="en-US" sz="3200" dirty="0">
                <a:solidFill>
                  <a:srgbClr val="FF0000"/>
                </a:solidFill>
              </a:rPr>
              <a:t>Module 05-02: Enroll Client in Configuration Manager through MDM</a:t>
            </a:r>
            <a:br>
              <a:rPr lang="en-US" sz="3200" dirty="0">
                <a:solidFill>
                  <a:srgbClr val="FF0000"/>
                </a:solidFill>
              </a:rPr>
            </a:br>
            <a:r>
              <a:rPr lang="en-US" sz="3200" dirty="0">
                <a:solidFill>
                  <a:srgbClr val="FF0000"/>
                </a:solidFill>
              </a:rPr>
              <a:t>Module 05-03: MDM Policies in Configuration Manager</a:t>
            </a:r>
            <a:br>
              <a:rPr lang="en-US" sz="3200" dirty="0">
                <a:solidFill>
                  <a:srgbClr val="FF0000"/>
                </a:solidFill>
              </a:rPr>
            </a:br>
            <a:endParaRPr lang="en-US" sz="3200" dirty="0">
              <a:solidFill>
                <a:srgbClr val="FF0000"/>
              </a:solidFill>
            </a:endParaRPr>
          </a:p>
        </p:txBody>
      </p:sp>
    </p:spTree>
    <p:extLst>
      <p:ext uri="{BB962C8B-B14F-4D97-AF65-F5344CB8AC3E}">
        <p14:creationId xmlns:p14="http://schemas.microsoft.com/office/powerpoint/2010/main" val="34971477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FD8CDD81-C58F-44BA-9199-FB28CC2F61B4}"/>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6DAFF277-0ABD-4843-9581-151AC106FC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277279579A0454B857F5303129CCB60" ma:contentTypeVersion="4" ma:contentTypeDescription="Create a new document." ma:contentTypeScope="" ma:versionID="182caf5a2de310c7b894f3ebd0cf3205">
  <xsd:schema xmlns:xsd="http://www.w3.org/2001/XMLSchema" xmlns:xs="http://www.w3.org/2001/XMLSchema" xmlns:p="http://schemas.microsoft.com/office/2006/metadata/properties" xmlns:ns2="4a531b04-6090-4f07-81d2-e7d9285f981d" targetNamespace="http://schemas.microsoft.com/office/2006/metadata/properties" ma:root="true" ma:fieldsID="b7c562f2df7134a4b91f92869e819523" ns2:_="">
    <xsd:import namespace="4a531b04-6090-4f07-81d2-e7d9285f981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31b04-6090-4f07-81d2-e7d9285f981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32E96439-4C4E-41ED-8385-3EA0C32EA3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531b04-6090-4f07-81d2-e7d9285f98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4a531b04-6090-4f07-81d2-e7d9285f981d"/>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WTS-FY17-Series-Template</Template>
  <TotalTime>0</TotalTime>
  <Words>669</Words>
  <Application>Microsoft Office PowerPoint</Application>
  <PresentationFormat>Custom</PresentationFormat>
  <Paragraphs>99</Paragraphs>
  <Slides>8</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vt:i4>
      </vt:variant>
    </vt:vector>
  </HeadingPairs>
  <TitlesOfParts>
    <vt:vector size="19" baseType="lpstr">
      <vt:lpstr>ＭＳ Ｐゴシック</vt:lpstr>
      <vt:lpstr>Arial</vt:lpstr>
      <vt:lpstr>Calibri</vt:lpstr>
      <vt:lpstr>Consolas</vt:lpstr>
      <vt:lpstr>Segoe UI</vt:lpstr>
      <vt:lpstr>Segoe UI Light</vt:lpstr>
      <vt:lpstr>Segoe UI Semibold</vt:lpstr>
      <vt:lpstr>Times New Roman</vt:lpstr>
      <vt:lpstr>Wingdings</vt:lpstr>
      <vt:lpstr>WHITE TEMPLATE</vt:lpstr>
      <vt:lpstr>COLOR TEMPLATE</vt:lpstr>
      <vt:lpstr>Windows Tech Series Advanced Client Management</vt:lpstr>
      <vt:lpstr>Agenda</vt:lpstr>
      <vt:lpstr>Part 5 – Advanced Client Management </vt:lpstr>
      <vt:lpstr>Endpoint protection</vt:lpstr>
      <vt:lpstr>Management Labs  Module 05-01: Managing Endpoint Protection/Defender with SCCM </vt:lpstr>
      <vt:lpstr>Manage Windows 10 devices via on-premises MDM</vt:lpstr>
      <vt:lpstr>Management Labs  Module 05-02: Enroll Client in Configuration Manager through MDM Module 05-03: MDM Policies in Configuration Manager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Tech Series template</dc:title>
  <dc:subject>&lt;Speech title here&gt;</dc:subject>
  <dc:creator>Dave Field</dc:creator>
  <cp:keywords/>
  <dc:description>Template: Maryfj_x000d_
Formatting:_x000d_
Audience Type:</dc:description>
  <cp:lastModifiedBy>Dave Field</cp:lastModifiedBy>
  <cp:revision>11</cp:revision>
  <dcterms:created xsi:type="dcterms:W3CDTF">2016-07-18T23:01:25Z</dcterms:created>
  <dcterms:modified xsi:type="dcterms:W3CDTF">2016-10-26T21:17:31Z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0x0101004277279579A0454B857F5303129CCB60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